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2"/>
  </p:notesMasterIdLst>
  <p:sldIdLst>
    <p:sldId id="256" r:id="rId2"/>
    <p:sldId id="257" r:id="rId3"/>
    <p:sldId id="269" r:id="rId4"/>
    <p:sldId id="259" r:id="rId5"/>
    <p:sldId id="260" r:id="rId6"/>
    <p:sldId id="297" r:id="rId7"/>
    <p:sldId id="264" r:id="rId8"/>
    <p:sldId id="258" r:id="rId9"/>
    <p:sldId id="261" r:id="rId10"/>
    <p:sldId id="263" r:id="rId11"/>
    <p:sldId id="272" r:id="rId12"/>
    <p:sldId id="298" r:id="rId13"/>
    <p:sldId id="268" r:id="rId14"/>
    <p:sldId id="299" r:id="rId15"/>
    <p:sldId id="300" r:id="rId16"/>
    <p:sldId id="301" r:id="rId17"/>
    <p:sldId id="302" r:id="rId18"/>
    <p:sldId id="303" r:id="rId19"/>
    <p:sldId id="271" r:id="rId20"/>
    <p:sldId id="304" r:id="rId21"/>
    <p:sldId id="305" r:id="rId22"/>
    <p:sldId id="306" r:id="rId23"/>
    <p:sldId id="262" r:id="rId24"/>
    <p:sldId id="265" r:id="rId25"/>
    <p:sldId id="267" r:id="rId26"/>
    <p:sldId id="307" r:id="rId27"/>
    <p:sldId id="308" r:id="rId28"/>
    <p:sldId id="274" r:id="rId29"/>
    <p:sldId id="273" r:id="rId30"/>
    <p:sldId id="278" r:id="rId31"/>
  </p:sldIdLst>
  <p:sldSz cx="9144000" cy="5143500" type="screen16x9"/>
  <p:notesSz cx="6858000" cy="9144000"/>
  <p:embeddedFontLst>
    <p:embeddedFont>
      <p:font typeface="Advent Pro SemiBold" panose="020B0604020202020204" charset="0"/>
      <p:regular r:id="rId33"/>
      <p:bold r:id="rId34"/>
    </p:embeddedFont>
    <p:embeddedFont>
      <p:font typeface="Fira Sans Condensed Medium" panose="020B0603050000020004" pitchFamily="34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Livvic Light" pitchFamily="2" charset="0"/>
      <p:regular r:id="rId43"/>
      <p:italic r:id="rId44"/>
    </p:embeddedFont>
    <p:embeddedFont>
      <p:font typeface="Maven Pro" panose="020B0604020202020204" charset="0"/>
      <p:regular r:id="rId45"/>
      <p:bold r:id="rId46"/>
    </p:embeddedFont>
    <p:embeddedFont>
      <p:font typeface="Maven Pro SemiBold" panose="020B0604020202020204" charset="0"/>
      <p:regular r:id="rId47"/>
      <p:bold r:id="rId48"/>
    </p:embeddedFont>
    <p:embeddedFont>
      <p:font typeface="Nunito Light" pitchFamily="2" charset="0"/>
      <p:regular r:id="rId49"/>
      <p:italic r:id="rId50"/>
    </p:embeddedFont>
    <p:embeddedFont>
      <p:font typeface="Share Tech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8AC"/>
    <a:srgbClr val="FF9973"/>
    <a:srgbClr val="00CFCC"/>
    <a:srgbClr val="FFD6E1"/>
    <a:srgbClr val="00B1B4"/>
    <a:srgbClr val="009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F918-676C-47AA-86C7-481B184F1717}">
  <a:tblStyle styleId="{3177F918-676C-47AA-86C7-481B184F1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c52a2e8d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c52a2e8d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252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43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949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08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99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490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434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306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684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c60e245bf_1_3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c60e245bf_1_31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481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125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9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microsoft.com/office/2007/relationships/media" Target="../media/media2.avi"/><Relationship Id="rId21" Type="http://schemas.openxmlformats.org/officeDocument/2006/relationships/image" Target="../media/image27.png"/><Relationship Id="rId7" Type="http://schemas.microsoft.com/office/2007/relationships/media" Target="../media/media4.avi"/><Relationship Id="rId12" Type="http://schemas.openxmlformats.org/officeDocument/2006/relationships/video" Target="../media/media6.avi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video" Target="../media/media1.avi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microsoft.com/office/2007/relationships/media" Target="../media/media6.avi"/><Relationship Id="rId24" Type="http://schemas.openxmlformats.org/officeDocument/2006/relationships/image" Target="../media/image30.png"/><Relationship Id="rId5" Type="http://schemas.microsoft.com/office/2007/relationships/media" Target="../media/media3.avi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video" Target="../media/media5.avi"/><Relationship Id="rId19" Type="http://schemas.openxmlformats.org/officeDocument/2006/relationships/image" Target="../media/image25.PNG"/><Relationship Id="rId4" Type="http://schemas.openxmlformats.org/officeDocument/2006/relationships/video" Target="../media/media2.avi"/><Relationship Id="rId9" Type="http://schemas.microsoft.com/office/2007/relationships/media" Target="../media/media5.avi"/><Relationship Id="rId14" Type="http://schemas.openxmlformats.org/officeDocument/2006/relationships/notesSlide" Target="../notesSlides/notesSlide22.xml"/><Relationship Id="rId2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m.franco34@studenti.uniba.i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a.curione7@studenti.uniba.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Tu7Se8kTXNeu0nfne0enewkuZP5gXoWv1ZuVc1MnJg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72200" y="2580962"/>
            <a:ext cx="3295500" cy="956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UCF101 Dataset, I3D CNN with Kinetics Labels, Real Time Recognition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618040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ACTION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RECOGNITION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61116" y="1703575"/>
            <a:ext cx="280002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IMPORTING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340424"/>
            <a:ext cx="3101400" cy="1226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Moduli e Librerie importate nel codice per l’implementazione delle varie funzioni nel codice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445950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1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LIBRERIE / MODULI</a:t>
            </a:r>
            <a:endParaRPr sz="3000" dirty="0"/>
          </a:p>
        </p:txBody>
      </p:sp>
      <p:sp>
        <p:nvSpPr>
          <p:cNvPr id="1140" name="Google Shape;1140;p41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TENSORFLOW</a:t>
            </a:r>
            <a:endParaRPr dirty="0"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Libreria Open-Source per il </a:t>
            </a:r>
            <a:r>
              <a:rPr lang="en" dirty="0">
                <a:solidFill>
                  <a:srgbClr val="00CFCC"/>
                </a:solidFill>
              </a:rPr>
              <a:t>computing</a:t>
            </a:r>
            <a:r>
              <a:rPr lang="en" dirty="0"/>
              <a:t> numerico veloce</a:t>
            </a:r>
            <a:endParaRPr dirty="0"/>
          </a:p>
        </p:txBody>
      </p:sp>
      <p:sp>
        <p:nvSpPr>
          <p:cNvPr id="1142" name="Google Shape;1142;p41"/>
          <p:cNvSpPr txBox="1">
            <a:spLocks noGrp="1"/>
          </p:cNvSpPr>
          <p:nvPr>
            <p:ph type="subTitle" idx="3"/>
          </p:nvPr>
        </p:nvSpPr>
        <p:spPr>
          <a:xfrm>
            <a:off x="6345518" y="1346300"/>
            <a:ext cx="1881300" cy="1075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Libreria Open-Source per l’utilizzo di </a:t>
            </a:r>
            <a:r>
              <a:rPr lang="en" dirty="0">
                <a:solidFill>
                  <a:srgbClr val="00CFCC"/>
                </a:solidFill>
              </a:rPr>
              <a:t>funzioni</a:t>
            </a:r>
            <a:r>
              <a:rPr lang="en" dirty="0"/>
              <a:t> su </a:t>
            </a:r>
            <a:r>
              <a:rPr lang="en" dirty="0">
                <a:solidFill>
                  <a:srgbClr val="00CFCC"/>
                </a:solidFill>
              </a:rPr>
              <a:t>video</a:t>
            </a:r>
            <a:endParaRPr dirty="0">
              <a:solidFill>
                <a:srgbClr val="00CFCC"/>
              </a:solidFill>
            </a:endParaRPr>
          </a:p>
        </p:txBody>
      </p:sp>
      <p:sp>
        <p:nvSpPr>
          <p:cNvPr id="1143" name="Google Shape;1143;p41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CV2</a:t>
            </a:r>
            <a:endParaRPr dirty="0"/>
          </a:p>
        </p:txBody>
      </p:sp>
      <p:sp>
        <p:nvSpPr>
          <p:cNvPr id="1144" name="Google Shape;1144;p41"/>
          <p:cNvSpPr txBox="1">
            <a:spLocks noGrp="1"/>
          </p:cNvSpPr>
          <p:nvPr>
            <p:ph type="ctrTitle" idx="4"/>
          </p:nvPr>
        </p:nvSpPr>
        <p:spPr>
          <a:xfrm>
            <a:off x="436664" y="2861656"/>
            <a:ext cx="263286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REQUEST from URLLIB</a:t>
            </a:r>
            <a:endParaRPr dirty="0"/>
          </a:p>
        </p:txBody>
      </p:sp>
      <p:sp>
        <p:nvSpPr>
          <p:cNvPr id="1145" name="Google Shape;1145;p41"/>
          <p:cNvSpPr txBox="1">
            <a:spLocks noGrp="1"/>
          </p:cNvSpPr>
          <p:nvPr>
            <p:ph type="subTitle" idx="5"/>
          </p:nvPr>
        </p:nvSpPr>
        <p:spPr>
          <a:xfrm>
            <a:off x="1068876" y="3353275"/>
            <a:ext cx="1881300" cy="1041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Libreria Open-Source per poter “</a:t>
            </a:r>
            <a:r>
              <a:rPr lang="en" dirty="0">
                <a:solidFill>
                  <a:srgbClr val="00CFCC"/>
                </a:solidFill>
              </a:rPr>
              <a:t>richiedere</a:t>
            </a:r>
            <a:r>
              <a:rPr lang="en" dirty="0"/>
              <a:t>” risorse tramite URL</a:t>
            </a:r>
            <a:endParaRPr dirty="0"/>
          </a:p>
        </p:txBody>
      </p:sp>
      <p:sp>
        <p:nvSpPr>
          <p:cNvPr id="1146" name="Google Shape;1146;p41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PLOTLY</a:t>
            </a:r>
            <a:endParaRPr dirty="0"/>
          </a:p>
        </p:txBody>
      </p:sp>
      <p:sp>
        <p:nvSpPr>
          <p:cNvPr id="1147" name="Google Shape;1147;p41"/>
          <p:cNvSpPr txBox="1">
            <a:spLocks noGrp="1"/>
          </p:cNvSpPr>
          <p:nvPr>
            <p:ph type="subTitle" idx="7"/>
          </p:nvPr>
        </p:nvSpPr>
        <p:spPr>
          <a:xfrm>
            <a:off x="6345518" y="3353274"/>
            <a:ext cx="1656600" cy="1041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Libreria Open-Soruce utilizzata nella </a:t>
            </a:r>
            <a:r>
              <a:rPr lang="en" dirty="0">
                <a:solidFill>
                  <a:srgbClr val="00CFCC"/>
                </a:solidFill>
              </a:rPr>
              <a:t>creazione</a:t>
            </a:r>
            <a:r>
              <a:rPr lang="en" dirty="0"/>
              <a:t> di </a:t>
            </a:r>
            <a:r>
              <a:rPr lang="en" dirty="0">
                <a:solidFill>
                  <a:srgbClr val="00CFCC"/>
                </a:solidFill>
              </a:rPr>
              <a:t>grafici</a:t>
            </a:r>
            <a:endParaRPr dirty="0">
              <a:solidFill>
                <a:srgbClr val="00CFCC"/>
              </a:solidFill>
            </a:endParaRPr>
          </a:p>
        </p:txBody>
      </p:sp>
      <p:sp>
        <p:nvSpPr>
          <p:cNvPr id="1148" name="Google Shape;1148;p41"/>
          <p:cNvSpPr/>
          <p:nvPr/>
        </p:nvSpPr>
        <p:spPr>
          <a:xfrm>
            <a:off x="3174876" y="1346300"/>
            <a:ext cx="2794205" cy="2794153"/>
          </a:xfrm>
          <a:custGeom>
            <a:avLst/>
            <a:gdLst/>
            <a:ahLst/>
            <a:cxnLst/>
            <a:rect l="l" t="t" r="r" b="b"/>
            <a:pathLst>
              <a:path w="53593" h="53592" extrusionOk="0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3363449" y="1535500"/>
            <a:ext cx="2417042" cy="2416417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3471839" y="1723396"/>
            <a:ext cx="2120119" cy="2039932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674854" y="1911761"/>
            <a:ext cx="1728515" cy="1663030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 rot="-8999970">
            <a:off x="3174921" y="1347034"/>
            <a:ext cx="2794158" cy="2793489"/>
          </a:xfrm>
          <a:prstGeom prst="blockArc">
            <a:avLst>
              <a:gd name="adj1" fmla="val 15791057"/>
              <a:gd name="adj2" fmla="val 10360267"/>
              <a:gd name="adj3" fmla="val 8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363451" y="1535447"/>
            <a:ext cx="2417100" cy="2416500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 rot="4870002">
            <a:off x="3552388" y="1724236"/>
            <a:ext cx="2039591" cy="203899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 rot="788870">
            <a:off x="3743754" y="1915710"/>
            <a:ext cx="1656523" cy="165587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6" name="Google Shape;1156;p41"/>
          <p:cNvCxnSpPr>
            <a:cxnSpLocks/>
          </p:cNvCxnSpPr>
          <p:nvPr/>
        </p:nvCxnSpPr>
        <p:spPr>
          <a:xfrm>
            <a:off x="1323833" y="2735750"/>
            <a:ext cx="246141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7" name="Google Shape;1157;p41"/>
          <p:cNvCxnSpPr>
            <a:cxnSpLocks/>
          </p:cNvCxnSpPr>
          <p:nvPr/>
        </p:nvCxnSpPr>
        <p:spPr>
          <a:xfrm>
            <a:off x="709684" y="3062800"/>
            <a:ext cx="293606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8" name="Google Shape;1158;p41"/>
          <p:cNvCxnSpPr>
            <a:cxnSpLocks/>
          </p:cNvCxnSpPr>
          <p:nvPr/>
        </p:nvCxnSpPr>
        <p:spPr>
          <a:xfrm flipH="1">
            <a:off x="5715844" y="2735750"/>
            <a:ext cx="1503822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9" name="Google Shape;1159;p41"/>
          <p:cNvCxnSpPr>
            <a:cxnSpLocks/>
          </p:cNvCxnSpPr>
          <p:nvPr/>
        </p:nvCxnSpPr>
        <p:spPr>
          <a:xfrm flipH="1">
            <a:off x="5878144" y="3062800"/>
            <a:ext cx="134152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4510472" y="1628416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SETTING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4270772" y="2395015"/>
            <a:ext cx="3101400" cy="1226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Creazione di funzioni di “aiuto” per poter effettuare </a:t>
            </a:r>
            <a:r>
              <a:rPr lang="it-IT" dirty="0"/>
              <a:t>I</a:t>
            </a:r>
            <a:r>
              <a:rPr lang="en" dirty="0"/>
              <a:t>l labeling e il predicting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2557913" y="1923166"/>
            <a:ext cx="1085100" cy="10851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2609963" y="2176816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4089153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cxnSpLocks/>
            <a:stCxn id="689" idx="2"/>
          </p:cNvCxnSpPr>
          <p:nvPr/>
        </p:nvCxnSpPr>
        <p:spPr>
          <a:xfrm>
            <a:off x="3100463" y="3008266"/>
            <a:ext cx="0" cy="915325"/>
          </a:xfrm>
          <a:prstGeom prst="straightConnector1">
            <a:avLst/>
          </a:prstGeom>
          <a:noFill/>
          <a:ln w="19050" cap="flat" cmpd="sng">
            <a:solidFill>
              <a:srgbClr val="E898A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229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1C76A95-A765-47B3-AC38-713FAC66E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52" y="1039613"/>
            <a:ext cx="4160616" cy="30642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5EBD1E-EF1E-4B07-A711-8D2A9F92C47F}"/>
              </a:ext>
            </a:extLst>
          </p:cNvPr>
          <p:cNvSpPr txBox="1"/>
          <p:nvPr/>
        </p:nvSpPr>
        <p:spPr>
          <a:xfrm>
            <a:off x="2101755" y="10396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O</a:t>
            </a:r>
            <a:r>
              <a:rPr lang="it-IT" dirty="0" err="1">
                <a:solidFill>
                  <a:schemeClr val="bg1"/>
                </a:solidFill>
                <a:latin typeface="Maven Pro" panose="020B0604020202020204" charset="0"/>
              </a:rPr>
              <a:t>ttenere</a:t>
            </a:r>
            <a:r>
              <a:rPr lang="it-IT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it-IT" dirty="0">
                <a:solidFill>
                  <a:srgbClr val="00CFCC"/>
                </a:solidFill>
                <a:latin typeface="Maven Pro" panose="020B0604020202020204" charset="0"/>
              </a:rPr>
              <a:t>lista</a:t>
            </a:r>
            <a:r>
              <a:rPr lang="it-IT" dirty="0">
                <a:solidFill>
                  <a:schemeClr val="bg1"/>
                </a:solidFill>
                <a:latin typeface="Maven Pro" panose="020B0604020202020204" charset="0"/>
              </a:rPr>
              <a:t> dei video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4F239E-5DFF-4D59-A584-501C31B64698}"/>
              </a:ext>
            </a:extLst>
          </p:cNvPr>
          <p:cNvSpPr txBox="1"/>
          <p:nvPr/>
        </p:nvSpPr>
        <p:spPr>
          <a:xfrm>
            <a:off x="2825086" y="1940808"/>
            <a:ext cx="2681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Caricamento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del </a:t>
            </a:r>
            <a:r>
              <a:rPr lang="en-GB" dirty="0">
                <a:solidFill>
                  <a:srgbClr val="FF9973"/>
                </a:solidFill>
                <a:latin typeface="Maven Pro" panose="020B0604020202020204" charset="0"/>
              </a:rPr>
              <a:t>video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scelto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in cache</a:t>
            </a:r>
            <a:endParaRPr lang="it-IT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0ED43-74A5-44A5-BFCE-D84AFE720FF1}"/>
              </a:ext>
            </a:extLst>
          </p:cNvPr>
          <p:cNvSpPr txBox="1"/>
          <p:nvPr/>
        </p:nvSpPr>
        <p:spPr>
          <a:xfrm>
            <a:off x="2238233" y="32375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Ritagliare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il </a:t>
            </a:r>
            <a:r>
              <a:rPr lang="en-GB" dirty="0">
                <a:solidFill>
                  <a:srgbClr val="E898AC"/>
                </a:solidFill>
                <a:latin typeface="Maven Pro" panose="020B0604020202020204" charset="0"/>
              </a:rPr>
              <a:t>frame</a:t>
            </a:r>
            <a:endParaRPr lang="it-IT" dirty="0">
              <a:solidFill>
                <a:srgbClr val="E898AC"/>
              </a:solidFill>
              <a:latin typeface="Maven Pro" panose="020B0604020202020204" charset="0"/>
            </a:endParaRPr>
          </a:p>
        </p:txBody>
      </p:sp>
      <p:grpSp>
        <p:nvGrpSpPr>
          <p:cNvPr id="15" name="Google Shape;9322;p56">
            <a:extLst>
              <a:ext uri="{FF2B5EF4-FFF2-40B4-BE49-F238E27FC236}">
                <a16:creationId xmlns:a16="http://schemas.microsoft.com/office/drawing/2014/main" id="{87677E8E-799F-4CEC-9D9A-D169C435F95E}"/>
              </a:ext>
            </a:extLst>
          </p:cNvPr>
          <p:cNvGrpSpPr/>
          <p:nvPr/>
        </p:nvGrpSpPr>
        <p:grpSpPr>
          <a:xfrm>
            <a:off x="5258460" y="1039613"/>
            <a:ext cx="845645" cy="711911"/>
            <a:chOff x="951975" y="315800"/>
            <a:chExt cx="5860325" cy="4933550"/>
          </a:xfrm>
        </p:grpSpPr>
        <p:sp>
          <p:nvSpPr>
            <p:cNvPr id="16" name="Google Shape;9323;p56">
              <a:extLst>
                <a:ext uri="{FF2B5EF4-FFF2-40B4-BE49-F238E27FC236}">
                  <a16:creationId xmlns:a16="http://schemas.microsoft.com/office/drawing/2014/main" id="{64D3C9F2-9E0E-46A0-94EF-3C9FB010E091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324;p56">
              <a:extLst>
                <a:ext uri="{FF2B5EF4-FFF2-40B4-BE49-F238E27FC236}">
                  <a16:creationId xmlns:a16="http://schemas.microsoft.com/office/drawing/2014/main" id="{19E21C48-085B-4DFB-B2B3-799FC46728E6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25;p56">
              <a:extLst>
                <a:ext uri="{FF2B5EF4-FFF2-40B4-BE49-F238E27FC236}">
                  <a16:creationId xmlns:a16="http://schemas.microsoft.com/office/drawing/2014/main" id="{A188D2C8-6484-4984-B5C5-E521DE529FD0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326;p56">
              <a:extLst>
                <a:ext uri="{FF2B5EF4-FFF2-40B4-BE49-F238E27FC236}">
                  <a16:creationId xmlns:a16="http://schemas.microsoft.com/office/drawing/2014/main" id="{06012320-D041-4CAC-9DF5-035AAFDAE0A2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327;p56">
              <a:extLst>
                <a:ext uri="{FF2B5EF4-FFF2-40B4-BE49-F238E27FC236}">
                  <a16:creationId xmlns:a16="http://schemas.microsoft.com/office/drawing/2014/main" id="{AFE36DD9-8E3E-4C5E-8F02-CA987509EFEF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28;p56">
              <a:extLst>
                <a:ext uri="{FF2B5EF4-FFF2-40B4-BE49-F238E27FC236}">
                  <a16:creationId xmlns:a16="http://schemas.microsoft.com/office/drawing/2014/main" id="{50211036-69C0-4A14-8238-A3DC9D47010E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329;p56">
              <a:extLst>
                <a:ext uri="{FF2B5EF4-FFF2-40B4-BE49-F238E27FC236}">
                  <a16:creationId xmlns:a16="http://schemas.microsoft.com/office/drawing/2014/main" id="{73A410BF-CBDB-4514-A783-00AFCDCA4AC0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30;p56">
              <a:extLst>
                <a:ext uri="{FF2B5EF4-FFF2-40B4-BE49-F238E27FC236}">
                  <a16:creationId xmlns:a16="http://schemas.microsoft.com/office/drawing/2014/main" id="{3C32D702-DFAE-4E09-B8DC-B8399B1929CE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743;p57">
            <a:extLst>
              <a:ext uri="{FF2B5EF4-FFF2-40B4-BE49-F238E27FC236}">
                <a16:creationId xmlns:a16="http://schemas.microsoft.com/office/drawing/2014/main" id="{6A3F6FA2-9985-448A-B052-0CDA621468E7}"/>
              </a:ext>
            </a:extLst>
          </p:cNvPr>
          <p:cNvGrpSpPr/>
          <p:nvPr/>
        </p:nvGrpSpPr>
        <p:grpSpPr>
          <a:xfrm>
            <a:off x="5410011" y="2113372"/>
            <a:ext cx="969767" cy="859456"/>
            <a:chOff x="5183758" y="1210600"/>
            <a:chExt cx="3605380" cy="2960783"/>
          </a:xfrm>
        </p:grpSpPr>
        <p:sp>
          <p:nvSpPr>
            <p:cNvPr id="25" name="Google Shape;9744;p57">
              <a:extLst>
                <a:ext uri="{FF2B5EF4-FFF2-40B4-BE49-F238E27FC236}">
                  <a16:creationId xmlns:a16="http://schemas.microsoft.com/office/drawing/2014/main" id="{8696AD6C-AB00-4AD5-B73C-DA65CFC123E4}"/>
                </a:ext>
              </a:extLst>
            </p:cNvPr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45;p57">
              <a:extLst>
                <a:ext uri="{FF2B5EF4-FFF2-40B4-BE49-F238E27FC236}">
                  <a16:creationId xmlns:a16="http://schemas.microsoft.com/office/drawing/2014/main" id="{2E56BE34-C297-45FA-8B2E-D37934B6750F}"/>
                </a:ext>
              </a:extLst>
            </p:cNvPr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46;p57">
              <a:extLst>
                <a:ext uri="{FF2B5EF4-FFF2-40B4-BE49-F238E27FC236}">
                  <a16:creationId xmlns:a16="http://schemas.microsoft.com/office/drawing/2014/main" id="{048DD3F0-9F0A-434E-A387-B8395632146D}"/>
                </a:ext>
              </a:extLst>
            </p:cNvPr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47;p57">
              <a:extLst>
                <a:ext uri="{FF2B5EF4-FFF2-40B4-BE49-F238E27FC236}">
                  <a16:creationId xmlns:a16="http://schemas.microsoft.com/office/drawing/2014/main" id="{4448E148-03DE-4C54-B16C-AE1971F0FDC1}"/>
                </a:ext>
              </a:extLst>
            </p:cNvPr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9748;p57">
              <a:extLst>
                <a:ext uri="{FF2B5EF4-FFF2-40B4-BE49-F238E27FC236}">
                  <a16:creationId xmlns:a16="http://schemas.microsoft.com/office/drawing/2014/main" id="{A3458F3F-5521-4AEA-9CC3-C071E9A6F9B0}"/>
                </a:ext>
              </a:extLst>
            </p:cNvPr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0" name="Google Shape;9749;p57">
              <a:extLst>
                <a:ext uri="{FF2B5EF4-FFF2-40B4-BE49-F238E27FC236}">
                  <a16:creationId xmlns:a16="http://schemas.microsoft.com/office/drawing/2014/main" id="{FAC29274-53C9-420F-8C78-F06B8D9C9E67}"/>
                </a:ext>
              </a:extLst>
            </p:cNvPr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1" name="Google Shape;9750;p57">
              <a:extLst>
                <a:ext uri="{FF2B5EF4-FFF2-40B4-BE49-F238E27FC236}">
                  <a16:creationId xmlns:a16="http://schemas.microsoft.com/office/drawing/2014/main" id="{A7EA2DE0-2CE0-43E1-A3D3-ABD438A53B27}"/>
                </a:ext>
              </a:extLst>
            </p:cNvPr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2" name="Google Shape;9751;p57">
              <a:extLst>
                <a:ext uri="{FF2B5EF4-FFF2-40B4-BE49-F238E27FC236}">
                  <a16:creationId xmlns:a16="http://schemas.microsoft.com/office/drawing/2014/main" id="{F5F66956-AC57-4D49-A082-F75FF11675AA}"/>
                </a:ext>
              </a:extLst>
            </p:cNvPr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3" name="Google Shape;9752;p57">
              <a:extLst>
                <a:ext uri="{FF2B5EF4-FFF2-40B4-BE49-F238E27FC236}">
                  <a16:creationId xmlns:a16="http://schemas.microsoft.com/office/drawing/2014/main" id="{E98A08B8-2622-4683-AD87-3A5BCCED1692}"/>
                </a:ext>
              </a:extLst>
            </p:cNvPr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052;p35">
            <a:extLst>
              <a:ext uri="{FF2B5EF4-FFF2-40B4-BE49-F238E27FC236}">
                <a16:creationId xmlns:a16="http://schemas.microsoft.com/office/drawing/2014/main" id="{63F86718-1F9E-4D1E-B779-0048FE7D8215}"/>
              </a:ext>
            </a:extLst>
          </p:cNvPr>
          <p:cNvGrpSpPr/>
          <p:nvPr/>
        </p:nvGrpSpPr>
        <p:grpSpPr>
          <a:xfrm>
            <a:off x="5258460" y="3579343"/>
            <a:ext cx="303102" cy="694875"/>
            <a:chOff x="3343310" y="4475555"/>
            <a:chExt cx="127717" cy="316753"/>
          </a:xfrm>
        </p:grpSpPr>
        <p:sp>
          <p:nvSpPr>
            <p:cNvPr id="35" name="Google Shape;1053;p35">
              <a:extLst>
                <a:ext uri="{FF2B5EF4-FFF2-40B4-BE49-F238E27FC236}">
                  <a16:creationId xmlns:a16="http://schemas.microsoft.com/office/drawing/2014/main" id="{9C93465F-0658-48B7-9C3F-EC901FEA5CB2}"/>
                </a:ext>
              </a:extLst>
            </p:cNvPr>
            <p:cNvSpPr/>
            <p:nvPr/>
          </p:nvSpPr>
          <p:spPr>
            <a:xfrm>
              <a:off x="3343310" y="4535967"/>
              <a:ext cx="127717" cy="256341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54;p35">
              <a:extLst>
                <a:ext uri="{FF2B5EF4-FFF2-40B4-BE49-F238E27FC236}">
                  <a16:creationId xmlns:a16="http://schemas.microsoft.com/office/drawing/2014/main" id="{D1C5E20F-7706-4384-9F4F-2F1F6ACBDFA5}"/>
                </a:ext>
              </a:extLst>
            </p:cNvPr>
            <p:cNvSpPr/>
            <p:nvPr/>
          </p:nvSpPr>
          <p:spPr>
            <a:xfrm>
              <a:off x="3381341" y="4475555"/>
              <a:ext cx="52189" cy="52135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057;p35">
            <a:extLst>
              <a:ext uri="{FF2B5EF4-FFF2-40B4-BE49-F238E27FC236}">
                <a16:creationId xmlns:a16="http://schemas.microsoft.com/office/drawing/2014/main" id="{4A960E70-5919-4BCE-9AFA-EA065B0B73CB}"/>
              </a:ext>
            </a:extLst>
          </p:cNvPr>
          <p:cNvSpPr/>
          <p:nvPr/>
        </p:nvSpPr>
        <p:spPr>
          <a:xfrm>
            <a:off x="6012005" y="3169618"/>
            <a:ext cx="184200" cy="1104600"/>
          </a:xfrm>
          <a:prstGeom prst="rightBrace">
            <a:avLst>
              <a:gd name="adj1" fmla="val 0"/>
              <a:gd name="adj2" fmla="val 848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57;p35">
            <a:extLst>
              <a:ext uri="{FF2B5EF4-FFF2-40B4-BE49-F238E27FC236}">
                <a16:creationId xmlns:a16="http://schemas.microsoft.com/office/drawing/2014/main" id="{FF58BD06-8FAE-4175-AF68-BABE51A8324D}"/>
              </a:ext>
            </a:extLst>
          </p:cNvPr>
          <p:cNvSpPr/>
          <p:nvPr/>
        </p:nvSpPr>
        <p:spPr>
          <a:xfrm>
            <a:off x="5656774" y="3572980"/>
            <a:ext cx="277586" cy="695351"/>
          </a:xfrm>
          <a:prstGeom prst="rightBrace">
            <a:avLst>
              <a:gd name="adj1" fmla="val 0"/>
              <a:gd name="adj2" fmla="val 848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1058;p35">
            <a:extLst>
              <a:ext uri="{FF2B5EF4-FFF2-40B4-BE49-F238E27FC236}">
                <a16:creationId xmlns:a16="http://schemas.microsoft.com/office/drawing/2014/main" id="{0820750B-DB66-45D7-B58D-98A0AD50B4C4}"/>
              </a:ext>
            </a:extLst>
          </p:cNvPr>
          <p:cNvCxnSpPr>
            <a:cxnSpLocks/>
            <a:stCxn id="41" idx="1"/>
            <a:endCxn id="41" idx="1"/>
          </p:cNvCxnSpPr>
          <p:nvPr/>
        </p:nvCxnSpPr>
        <p:spPr>
          <a:xfrm>
            <a:off x="5934360" y="416322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esterni, screenshot, targa&#10;&#10;Descrizione generata automaticamente">
            <a:extLst>
              <a:ext uri="{FF2B5EF4-FFF2-40B4-BE49-F238E27FC236}">
                <a16:creationId xmlns:a16="http://schemas.microsoft.com/office/drawing/2014/main" id="{470C6EEB-3E19-4E4D-BBBC-C7BDD44F4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09" y="376498"/>
            <a:ext cx="2979434" cy="427568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E2CF4E-5B3A-4220-A2A3-9B5E819DF232}"/>
              </a:ext>
            </a:extLst>
          </p:cNvPr>
          <p:cNvSpPr txBox="1"/>
          <p:nvPr/>
        </p:nvSpPr>
        <p:spPr>
          <a:xfrm>
            <a:off x="1783634" y="1565731"/>
            <a:ext cx="25930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Caricare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in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memoria</a:t>
            </a:r>
            <a:r>
              <a:rPr lang="it-IT" dirty="0">
                <a:solidFill>
                  <a:schemeClr val="bg1"/>
                </a:solidFill>
                <a:latin typeface="Maven Pro" panose="020B0604020202020204" charset="0"/>
              </a:rPr>
              <a:t> video</a:t>
            </a:r>
            <a:r>
              <a:rPr lang="it-IT" dirty="0">
                <a:solidFill>
                  <a:srgbClr val="00CFCC"/>
                </a:solidFill>
                <a:latin typeface="Maven Pro" panose="020B0604020202020204" charset="0"/>
              </a:rPr>
              <a:t> </a:t>
            </a:r>
            <a:r>
              <a:rPr lang="it-IT" dirty="0" err="1">
                <a:solidFill>
                  <a:srgbClr val="E898AC"/>
                </a:solidFill>
                <a:latin typeface="Maven Pro" panose="020B0604020202020204" charset="0"/>
              </a:rPr>
              <a:t>real</a:t>
            </a:r>
            <a:r>
              <a:rPr lang="it-IT" dirty="0">
                <a:solidFill>
                  <a:srgbClr val="E898AC"/>
                </a:solidFill>
                <a:latin typeface="Maven Pro" panose="020B0604020202020204" charset="0"/>
              </a:rPr>
              <a:t> time</a:t>
            </a:r>
            <a:r>
              <a:rPr lang="it-IT" dirty="0">
                <a:solidFill>
                  <a:schemeClr val="bg1"/>
                </a:solidFill>
                <a:latin typeface="Maven Pro" panose="020B0604020202020204" charset="0"/>
              </a:rPr>
              <a:t>,</a:t>
            </a:r>
            <a:r>
              <a:rPr lang="it-IT" dirty="0">
                <a:solidFill>
                  <a:srgbClr val="00CFCC"/>
                </a:solidFill>
                <a:latin typeface="Maven Pro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Maven Pro" panose="020B0604020202020204" charset="0"/>
              </a:rPr>
              <a:t>frame by frame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A67F64-FE20-4663-BDFF-8C560901F7C3}"/>
              </a:ext>
            </a:extLst>
          </p:cNvPr>
          <p:cNvSpPr txBox="1"/>
          <p:nvPr/>
        </p:nvSpPr>
        <p:spPr>
          <a:xfrm>
            <a:off x="1783634" y="3182990"/>
            <a:ext cx="2317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Caricare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in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memoria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video </a:t>
            </a:r>
            <a:r>
              <a:rPr lang="en-GB" dirty="0">
                <a:solidFill>
                  <a:srgbClr val="E898AC"/>
                </a:solidFill>
                <a:latin typeface="Maven Pro" panose="020B0604020202020204" charset="0"/>
              </a:rPr>
              <a:t>UFC101</a:t>
            </a:r>
            <a:endParaRPr lang="it-IT" dirty="0">
              <a:solidFill>
                <a:srgbClr val="E898AC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04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4425071" y="1693852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LABELING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4185371" y="2377500"/>
            <a:ext cx="3101400" cy="1226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Creazione di funzioni per etichettare il video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2609771" y="1868575"/>
            <a:ext cx="1085100" cy="10851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2661821" y="213509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2272869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3152321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rgbClr val="FF997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669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E2CF4E-5B3A-4220-A2A3-9B5E819DF232}"/>
              </a:ext>
            </a:extLst>
          </p:cNvPr>
          <p:cNvSpPr txBox="1"/>
          <p:nvPr/>
        </p:nvSpPr>
        <p:spPr>
          <a:xfrm>
            <a:off x="1085102" y="1263698"/>
            <a:ext cx="2229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Caricare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in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memoria</a:t>
            </a:r>
            <a:r>
              <a:rPr lang="it-IT" dirty="0">
                <a:solidFill>
                  <a:schemeClr val="bg1"/>
                </a:solidFill>
                <a:latin typeface="Maven Pro" panose="020B0604020202020204" charset="0"/>
              </a:rPr>
              <a:t> le</a:t>
            </a:r>
            <a:r>
              <a:rPr lang="it-IT" dirty="0">
                <a:solidFill>
                  <a:srgbClr val="00CFCC"/>
                </a:solidFill>
                <a:latin typeface="Maven Pro" panose="020B0604020202020204" charset="0"/>
              </a:rPr>
              <a:t> </a:t>
            </a:r>
            <a:r>
              <a:rPr lang="it-IT" dirty="0" err="1">
                <a:solidFill>
                  <a:srgbClr val="FF9973"/>
                </a:solidFill>
                <a:latin typeface="Maven Pro" panose="020B0604020202020204" charset="0"/>
              </a:rPr>
              <a:t>Kinetics</a:t>
            </a:r>
            <a:r>
              <a:rPr lang="it-IT" dirty="0">
                <a:solidFill>
                  <a:srgbClr val="FF9973"/>
                </a:solidFill>
                <a:latin typeface="Maven Pro" panose="020B0604020202020204" charset="0"/>
              </a:rPr>
              <a:t> Labels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A67F64-FE20-4663-BDFF-8C560901F7C3}"/>
              </a:ext>
            </a:extLst>
          </p:cNvPr>
          <p:cNvSpPr txBox="1"/>
          <p:nvPr/>
        </p:nvSpPr>
        <p:spPr>
          <a:xfrm>
            <a:off x="1085101" y="2266967"/>
            <a:ext cx="22299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Impostare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le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categorie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sui video del </a:t>
            </a:r>
            <a:r>
              <a:rPr lang="en-GB" dirty="0">
                <a:solidFill>
                  <a:srgbClr val="FF9973"/>
                </a:solidFill>
                <a:latin typeface="Maven Pro" panose="020B0604020202020204" charset="0"/>
              </a:rPr>
              <a:t>UFC101</a:t>
            </a:r>
            <a:endParaRPr lang="it-IT" dirty="0">
              <a:solidFill>
                <a:srgbClr val="FF9973"/>
              </a:solidFill>
              <a:latin typeface="Maven Pro" panose="020B060402020202020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E3C6157-8FDE-4A2D-A180-E61144D1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039" y="920496"/>
            <a:ext cx="5423810" cy="221093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68B75C5-6BD7-43C6-8B84-2D8BB79F5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038" y="3296670"/>
            <a:ext cx="4391638" cy="64779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4DC888-7602-4C18-8CBC-A01B766DCE26}"/>
              </a:ext>
            </a:extLst>
          </p:cNvPr>
          <p:cNvSpPr txBox="1"/>
          <p:nvPr/>
        </p:nvSpPr>
        <p:spPr>
          <a:xfrm>
            <a:off x="3260449" y="3955808"/>
            <a:ext cx="3119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E898AC"/>
                </a:solidFill>
                <a:latin typeface="Maven Pro" panose="020B0604020202020204" charset="0"/>
              </a:rPr>
              <a:t>Stampa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in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esecuzione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del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codice</a:t>
            </a:r>
            <a:endParaRPr lang="it-IT" dirty="0">
              <a:solidFill>
                <a:srgbClr val="FF9973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753134" y="1734450"/>
            <a:ext cx="2987726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3639460" y="2374543"/>
            <a:ext cx="3101400" cy="1226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Creazione di funzione che effettui la predizione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1857229" y="1902694"/>
            <a:ext cx="1085100" cy="10851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909279" y="2169214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8999"/>
            <a:ext cx="1189005" cy="104325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2399779" y="2987794"/>
            <a:ext cx="0" cy="978000"/>
          </a:xfrm>
          <a:prstGeom prst="straightConnector1">
            <a:avLst/>
          </a:prstGeom>
          <a:noFill/>
          <a:ln w="19050" cap="flat" cmpd="sng">
            <a:solidFill>
              <a:srgbClr val="00CFC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828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E2CF4E-5B3A-4220-A2A3-9B5E819DF232}"/>
              </a:ext>
            </a:extLst>
          </p:cNvPr>
          <p:cNvSpPr txBox="1"/>
          <p:nvPr/>
        </p:nvSpPr>
        <p:spPr>
          <a:xfrm>
            <a:off x="1121207" y="1215889"/>
            <a:ext cx="25930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Caricamento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del </a:t>
            </a:r>
            <a:r>
              <a:rPr lang="en-GB" dirty="0" err="1">
                <a:solidFill>
                  <a:srgbClr val="00CFCC"/>
                </a:solidFill>
                <a:latin typeface="Maven Pro" panose="020B0604020202020204" charset="0"/>
              </a:rPr>
              <a:t>modello</a:t>
            </a:r>
            <a:r>
              <a:rPr lang="en-GB" dirty="0">
                <a:solidFill>
                  <a:srgbClr val="00CFCC"/>
                </a:solidFill>
                <a:latin typeface="Maven Pro" panose="020B0604020202020204" charset="0"/>
              </a:rPr>
              <a:t> CNN I3D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e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calcolo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delle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GB" dirty="0" err="1">
                <a:solidFill>
                  <a:srgbClr val="00CFCC"/>
                </a:solidFill>
                <a:latin typeface="Maven Pro" panose="020B0604020202020204" charset="0"/>
              </a:rPr>
              <a:t>probabilitá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con TensorFlow</a:t>
            </a:r>
            <a:endParaRPr lang="it-IT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A67F64-FE20-4663-BDFF-8C560901F7C3}"/>
              </a:ext>
            </a:extLst>
          </p:cNvPr>
          <p:cNvSpPr txBox="1"/>
          <p:nvPr/>
        </p:nvSpPr>
        <p:spPr>
          <a:xfrm>
            <a:off x="5645950" y="2393408"/>
            <a:ext cx="23175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Creazione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di un </a:t>
            </a:r>
            <a:r>
              <a:rPr lang="en-GB" dirty="0" err="1">
                <a:solidFill>
                  <a:srgbClr val="00CFCC"/>
                </a:solidFill>
                <a:latin typeface="Maven Pro" panose="020B0604020202020204" charset="0"/>
              </a:rPr>
              <a:t>grafico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“</a:t>
            </a:r>
            <a:r>
              <a:rPr lang="en-GB" dirty="0">
                <a:solidFill>
                  <a:srgbClr val="00CFCC"/>
                </a:solidFill>
                <a:latin typeface="Maven Pro" panose="020B0604020202020204" charset="0"/>
              </a:rPr>
              <a:t>Line Chart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”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utilizzando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le </a:t>
            </a:r>
            <a:r>
              <a:rPr lang="en-GB" dirty="0" err="1">
                <a:solidFill>
                  <a:srgbClr val="00CFCC"/>
                </a:solidFill>
                <a:latin typeface="Maven Pro" panose="020B0604020202020204" charset="0"/>
              </a:rPr>
              <a:t>probabilitá</a:t>
            </a:r>
            <a:r>
              <a:rPr lang="en-GB" dirty="0">
                <a:solidFill>
                  <a:srgbClr val="00CFCC"/>
                </a:solidFill>
                <a:latin typeface="Maven Pro" panose="020B060402020202020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e le </a:t>
            </a:r>
            <a:r>
              <a:rPr lang="en-GB" dirty="0">
                <a:solidFill>
                  <a:srgbClr val="00CFCC"/>
                </a:solidFill>
                <a:latin typeface="Maven Pro" panose="020B0604020202020204" charset="0"/>
              </a:rPr>
              <a:t>labels</a:t>
            </a:r>
            <a:endParaRPr lang="it-IT" dirty="0">
              <a:solidFill>
                <a:srgbClr val="00CFCC"/>
              </a:solidFill>
              <a:latin typeface="Maven Pro" panose="020B060402020202020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14E08B-F101-4305-9E9F-5E158414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804" y="782116"/>
            <a:ext cx="4811346" cy="125350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49FC66-0A58-46A2-8E5D-6D203AB20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93" y="2393408"/>
            <a:ext cx="4811346" cy="7144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0DB435F-2222-4C9A-9206-7D0736D67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602" y="3270974"/>
            <a:ext cx="3179927" cy="15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0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0"/>
          <p:cNvSpPr txBox="1">
            <a:spLocks noGrp="1"/>
          </p:cNvSpPr>
          <p:nvPr>
            <p:ph type="subTitle" idx="1"/>
          </p:nvPr>
        </p:nvSpPr>
        <p:spPr>
          <a:xfrm>
            <a:off x="2332947" y="750377"/>
            <a:ext cx="4478100" cy="17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CFCC"/>
                </a:solidFill>
              </a:rPr>
              <a:t>Funzionamento</a:t>
            </a:r>
            <a:r>
              <a:rPr lang="en" sz="3600" dirty="0"/>
              <a:t> Generale</a:t>
            </a:r>
            <a:endParaRPr sz="3600" dirty="0"/>
          </a:p>
        </p:txBody>
      </p:sp>
      <p:grpSp>
        <p:nvGrpSpPr>
          <p:cNvPr id="6" name="Google Shape;1693;p52">
            <a:extLst>
              <a:ext uri="{FF2B5EF4-FFF2-40B4-BE49-F238E27FC236}">
                <a16:creationId xmlns:a16="http://schemas.microsoft.com/office/drawing/2014/main" id="{9C9A48B5-F4CA-47DF-9078-8BC0373BF6D7}"/>
              </a:ext>
            </a:extLst>
          </p:cNvPr>
          <p:cNvGrpSpPr/>
          <p:nvPr/>
        </p:nvGrpSpPr>
        <p:grpSpPr>
          <a:xfrm rot="5400000">
            <a:off x="3592476" y="3392830"/>
            <a:ext cx="1959041" cy="208784"/>
            <a:chOff x="6336019" y="3733725"/>
            <a:chExt cx="2566206" cy="351310"/>
          </a:xfrm>
        </p:grpSpPr>
        <p:sp>
          <p:nvSpPr>
            <p:cNvPr id="7" name="Google Shape;1694;p52">
              <a:extLst>
                <a:ext uri="{FF2B5EF4-FFF2-40B4-BE49-F238E27FC236}">
                  <a16:creationId xmlns:a16="http://schemas.microsoft.com/office/drawing/2014/main" id="{793A739B-47FC-49C1-B696-9C8E7D56536D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95;p52">
              <a:extLst>
                <a:ext uri="{FF2B5EF4-FFF2-40B4-BE49-F238E27FC236}">
                  <a16:creationId xmlns:a16="http://schemas.microsoft.com/office/drawing/2014/main" id="{1D616B7D-D729-4E6E-BFEB-8A0B4BD28C12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96;p52">
              <a:extLst>
                <a:ext uri="{FF2B5EF4-FFF2-40B4-BE49-F238E27FC236}">
                  <a16:creationId xmlns:a16="http://schemas.microsoft.com/office/drawing/2014/main" id="{B7044E52-D5C1-4248-915D-AAC9FB12BC34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97;p52">
              <a:extLst>
                <a:ext uri="{FF2B5EF4-FFF2-40B4-BE49-F238E27FC236}">
                  <a16:creationId xmlns:a16="http://schemas.microsoft.com/office/drawing/2014/main" id="{285943A6-0D30-4322-8139-06802749C8A1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Qui di seguito un elenco degli </a:t>
            </a:r>
            <a:r>
              <a:rPr lang="en" sz="1600" dirty="0">
                <a:solidFill>
                  <a:schemeClr val="bg1"/>
                </a:solidFill>
                <a:uFill>
                  <a:noFill/>
                </a:uFill>
                <a:latin typeface="Maven Pro SemiBold"/>
                <a:sym typeface="Maven Pro SemiBold"/>
              </a:rPr>
              <a:t>obiettivi</a:t>
            </a:r>
            <a:r>
              <a:rPr lang="en" sz="1600" dirty="0"/>
              <a:t> che ci siamo posti </a:t>
            </a:r>
            <a:r>
              <a:rPr lang="en" sz="1600" dirty="0">
                <a:solidFill>
                  <a:srgbClr val="E898AC"/>
                </a:solidFill>
              </a:rPr>
              <a:t>pre</a:t>
            </a:r>
            <a:r>
              <a:rPr lang="en-GB" sz="1600" dirty="0">
                <a:solidFill>
                  <a:srgbClr val="E898AC"/>
                </a:solidFill>
              </a:rPr>
              <a:t>-progetto</a:t>
            </a:r>
            <a:r>
              <a:rPr lang="en" sz="1600" dirty="0"/>
              <a:t>:</a:t>
            </a:r>
            <a:endParaRPr lang="it-IT"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600" dirty="0"/>
              <a:t>Prendere in input un </a:t>
            </a:r>
            <a:r>
              <a:rPr lang="en" sz="16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sym typeface="Maven Pro SemiBold"/>
              </a:rPr>
              <a:t>video</a:t>
            </a:r>
            <a:r>
              <a:rPr lang="en" sz="1600" dirty="0"/>
              <a:t>, che sia giá stato registrato o Real Time (telecamera/webcam) </a:t>
            </a:r>
            <a:r>
              <a:rPr lang="en-US" sz="1600" dirty="0"/>
              <a:t>e identificare </a:t>
            </a:r>
            <a:r>
              <a:rPr lang="en" sz="16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sym typeface="Maven Pro SemiBold"/>
              </a:rPr>
              <a:t>l’azione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sta</a:t>
            </a:r>
            <a:r>
              <a:rPr lang="en-US" sz="1600" dirty="0"/>
              <a:t> </a:t>
            </a:r>
            <a:r>
              <a:rPr lang="en-US" sz="1600" dirty="0" err="1"/>
              <a:t>compiendo</a:t>
            </a:r>
            <a:r>
              <a:rPr lang="en-US" sz="1600" dirty="0"/>
              <a:t> la </a:t>
            </a:r>
            <a:r>
              <a:rPr lang="en" sz="16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sym typeface="Maven Pro SemiBold"/>
              </a:rPr>
              <a:t>persona</a:t>
            </a:r>
            <a:r>
              <a:rPr lang="en-US" sz="1600" dirty="0"/>
              <a:t> </a:t>
            </a:r>
            <a:r>
              <a:rPr lang="en-US" sz="1600" dirty="0" err="1"/>
              <a:t>singola</a:t>
            </a:r>
            <a:r>
              <a:rPr lang="en-US" sz="1600" dirty="0"/>
              <a:t> </a:t>
            </a:r>
            <a:r>
              <a:rPr lang="en-US" sz="1600" dirty="0" err="1"/>
              <a:t>nel</a:t>
            </a:r>
            <a:r>
              <a:rPr lang="en-US" sz="1600" dirty="0"/>
              <a:t> video.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-US" sz="1600" dirty="0" err="1"/>
              <a:t>Riconoscere</a:t>
            </a:r>
            <a:r>
              <a:rPr lang="en-US" sz="1600" dirty="0"/>
              <a:t> le </a:t>
            </a:r>
            <a:r>
              <a:rPr lang="en-US" sz="1600" dirty="0" err="1"/>
              <a:t>azioni</a:t>
            </a:r>
            <a:r>
              <a:rPr lang="en-US" sz="1600" dirty="0"/>
              <a:t> </a:t>
            </a:r>
            <a:r>
              <a:rPr lang="en-US" sz="1600" dirty="0" err="1"/>
              <a:t>utilizzando</a:t>
            </a:r>
            <a:r>
              <a:rPr lang="en-US" sz="1600" dirty="0"/>
              <a:t> </a:t>
            </a:r>
            <a:r>
              <a:rPr lang="en-US" sz="1600" dirty="0" err="1"/>
              <a:t>l’aiuto</a:t>
            </a:r>
            <a:r>
              <a:rPr lang="en-US" sz="1600" dirty="0"/>
              <a:t> di un </a:t>
            </a:r>
            <a:r>
              <a:rPr lang="en" sz="16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sym typeface="Maven Pro SemiBold"/>
              </a:rPr>
              <a:t>dataset. </a:t>
            </a:r>
            <a:r>
              <a:rPr lang="en" sz="1600" dirty="0">
                <a:solidFill>
                  <a:schemeClr val="bg1"/>
                </a:solidFill>
                <a:uFill>
                  <a:noFill/>
                </a:uFill>
                <a:latin typeface="Maven Pro SemiBold"/>
                <a:sym typeface="Maven Pro SemiBold"/>
              </a:rPr>
              <a:t>(UCF101, Kinetics)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-US" sz="1600" dirty="0" err="1"/>
              <a:t>Utilizzare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CFCC"/>
                </a:solidFill>
              </a:rPr>
              <a:t>Rete </a:t>
            </a:r>
            <a:r>
              <a:rPr lang="en-US" sz="1600" dirty="0" err="1">
                <a:solidFill>
                  <a:srgbClr val="00CFCC"/>
                </a:solidFill>
              </a:rPr>
              <a:t>Neurale</a:t>
            </a:r>
            <a:r>
              <a:rPr lang="en-US" sz="1600" dirty="0">
                <a:solidFill>
                  <a:srgbClr val="00CFCC"/>
                </a:solidFill>
              </a:rPr>
              <a:t> </a:t>
            </a:r>
            <a:r>
              <a:rPr lang="en-US" sz="1600" dirty="0" err="1">
                <a:solidFill>
                  <a:srgbClr val="00CFCC"/>
                </a:solidFill>
              </a:rPr>
              <a:t>Convoluzionale</a:t>
            </a:r>
            <a:r>
              <a:rPr lang="en-US" sz="1600" dirty="0">
                <a:solidFill>
                  <a:srgbClr val="00CFCC"/>
                </a:solidFill>
              </a:rPr>
              <a:t> </a:t>
            </a:r>
            <a:r>
              <a:rPr lang="en-US" sz="1600" dirty="0" err="1"/>
              <a:t>che</a:t>
            </a:r>
            <a:r>
              <a:rPr lang="en-US" sz="1600" dirty="0"/>
              <a:t> ci </a:t>
            </a:r>
            <a:r>
              <a:rPr lang="en-US" sz="1600" dirty="0" err="1"/>
              <a:t>fornisca</a:t>
            </a:r>
            <a:r>
              <a:rPr lang="en-US" sz="1600" dirty="0"/>
              <a:t> </a:t>
            </a:r>
            <a:r>
              <a:rPr lang="en-US" sz="1600" dirty="0" err="1"/>
              <a:t>piú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</a:t>
            </a:r>
            <a:r>
              <a:rPr lang="en-US" sz="1600" dirty="0" err="1"/>
              <a:t>possibili</a:t>
            </a:r>
            <a:r>
              <a:rPr lang="en-US" sz="1600" dirty="0"/>
              <a:t> per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CFCC"/>
                </a:solidFill>
              </a:rPr>
              <a:t>classificazione</a:t>
            </a:r>
            <a:r>
              <a:rPr lang="en-US" sz="1600" dirty="0">
                <a:solidFill>
                  <a:srgbClr val="00CFCC"/>
                </a:solidFill>
              </a:rPr>
              <a:t> </a:t>
            </a:r>
            <a:r>
              <a:rPr lang="en-US" sz="1600" dirty="0" err="1">
                <a:solidFill>
                  <a:srgbClr val="00CFCC"/>
                </a:solidFill>
              </a:rPr>
              <a:t>dell’immagine</a:t>
            </a:r>
            <a:r>
              <a:rPr lang="en-US" sz="1600" dirty="0">
                <a:solidFill>
                  <a:srgbClr val="00CFCC"/>
                </a:solidFill>
              </a:rPr>
              <a:t>.</a:t>
            </a:r>
            <a:r>
              <a:rPr lang="en-US" sz="1600" dirty="0"/>
              <a:t> (deep image classification)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-US" sz="1600" dirty="0" err="1"/>
              <a:t>Implementare</a:t>
            </a:r>
            <a:r>
              <a:rPr lang="en-US" sz="1600" dirty="0"/>
              <a:t> e </a:t>
            </a:r>
            <a:r>
              <a:rPr lang="en-US" sz="1600" dirty="0" err="1">
                <a:solidFill>
                  <a:srgbClr val="00CFCC"/>
                </a:solidFill>
              </a:rPr>
              <a:t>codificare</a:t>
            </a:r>
            <a:r>
              <a:rPr lang="en-US" sz="1600" dirty="0"/>
              <a:t> il </a:t>
            </a:r>
            <a:r>
              <a:rPr lang="en-US" sz="1600" dirty="0" err="1"/>
              <a:t>tutto</a:t>
            </a:r>
            <a:r>
              <a:rPr lang="en-US" sz="1600" dirty="0"/>
              <a:t> (Python) per </a:t>
            </a:r>
            <a:r>
              <a:rPr lang="en-US" sz="1600" dirty="0" err="1"/>
              <a:t>poter</a:t>
            </a:r>
            <a:r>
              <a:rPr lang="en-US" sz="1600" dirty="0"/>
              <a:t> </a:t>
            </a:r>
            <a:r>
              <a:rPr lang="en-US" sz="1600" dirty="0" err="1"/>
              <a:t>ottenere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CFCC"/>
                </a:solidFill>
              </a:rPr>
              <a:t>percentuale</a:t>
            </a:r>
            <a:r>
              <a:rPr lang="en-US" sz="1600" dirty="0"/>
              <a:t> di </a:t>
            </a:r>
            <a:r>
              <a:rPr lang="en-US" sz="1600" dirty="0" err="1"/>
              <a:t>riconoscimento</a:t>
            </a:r>
            <a:r>
              <a:rPr lang="en-US" sz="1600" dirty="0"/>
              <a:t> </a:t>
            </a:r>
            <a:r>
              <a:rPr lang="en-US" sz="1600" dirty="0" err="1"/>
              <a:t>dell’azione</a:t>
            </a:r>
            <a:r>
              <a:rPr lang="en-US" sz="1600" dirty="0"/>
              <a:t>. (top N actions)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-US" sz="1600" dirty="0" err="1"/>
              <a:t>Studiare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CFCC"/>
                </a:solidFill>
              </a:rPr>
              <a:t>l’efficacia</a:t>
            </a:r>
            <a:r>
              <a:rPr lang="en-US" sz="1600" dirty="0"/>
              <a:t> del </a:t>
            </a:r>
            <a:r>
              <a:rPr lang="en-US" sz="1600" dirty="0" err="1"/>
              <a:t>sistema</a:t>
            </a:r>
            <a:r>
              <a:rPr lang="en-US" sz="1600" dirty="0"/>
              <a:t> </a:t>
            </a:r>
            <a:r>
              <a:rPr lang="en-US" sz="1600" dirty="0" err="1"/>
              <a:t>creato</a:t>
            </a:r>
            <a:r>
              <a:rPr lang="en-US" sz="1600" dirty="0"/>
              <a:t>, </a:t>
            </a:r>
            <a:r>
              <a:rPr lang="en-US" sz="1600" dirty="0" err="1"/>
              <a:t>tramite</a:t>
            </a:r>
            <a:r>
              <a:rPr lang="en-US" sz="1600" dirty="0"/>
              <a:t> </a:t>
            </a:r>
            <a:r>
              <a:rPr lang="en-US" sz="1600" dirty="0" err="1"/>
              <a:t>analisi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CFCC"/>
                </a:solidFill>
              </a:rPr>
              <a:t>dati</a:t>
            </a:r>
            <a:r>
              <a:rPr lang="en-US" sz="1600" dirty="0">
                <a:solidFill>
                  <a:srgbClr val="00CFCC"/>
                </a:solidFill>
              </a:rPr>
              <a:t> </a:t>
            </a:r>
            <a:r>
              <a:rPr lang="en-US" sz="1600" dirty="0" err="1">
                <a:solidFill>
                  <a:srgbClr val="00CFCC"/>
                </a:solidFill>
              </a:rPr>
              <a:t>sperimentali</a:t>
            </a:r>
            <a:r>
              <a:rPr lang="en-US" sz="1600" dirty="0">
                <a:solidFill>
                  <a:srgbClr val="00CFCC"/>
                </a:solidFill>
              </a:rPr>
              <a:t> </a:t>
            </a:r>
            <a:r>
              <a:rPr lang="en-US" sz="1600" dirty="0"/>
              <a:t>e </a:t>
            </a:r>
            <a:r>
              <a:rPr lang="en-US" sz="1600" dirty="0" err="1">
                <a:solidFill>
                  <a:srgbClr val="00CFCC"/>
                </a:solidFill>
              </a:rPr>
              <a:t>grafici</a:t>
            </a:r>
            <a:r>
              <a:rPr lang="en-US" sz="1600" dirty="0"/>
              <a:t>.</a:t>
            </a:r>
            <a:endParaRPr sz="1600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CFCC"/>
                </a:solidFill>
              </a:rPr>
              <a:t>OBIETTIVI</a:t>
            </a:r>
            <a:endParaRPr sz="3600" dirty="0">
              <a:solidFill>
                <a:srgbClr val="00CFCC"/>
              </a:solidFill>
            </a:endParaRPr>
          </a:p>
        </p:txBody>
      </p:sp>
      <p:sp>
        <p:nvSpPr>
          <p:cNvPr id="4" name="Google Shape;595;p29">
            <a:extLst>
              <a:ext uri="{FF2B5EF4-FFF2-40B4-BE49-F238E27FC236}">
                <a16:creationId xmlns:a16="http://schemas.microsoft.com/office/drawing/2014/main" id="{3676E259-F7AE-4032-9AF3-8762FE34B999}"/>
              </a:ext>
            </a:extLst>
          </p:cNvPr>
          <p:cNvSpPr/>
          <p:nvPr/>
        </p:nvSpPr>
        <p:spPr>
          <a:xfrm>
            <a:off x="7960791" y="868277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B32FAC8-66C5-462A-88EE-D6A3FBCF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480312"/>
            <a:ext cx="4358292" cy="201669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8B557FD-5D60-4F03-B761-1CDD58D4C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22383"/>
            <a:ext cx="4358291" cy="1444128"/>
          </a:xfrm>
          <a:prstGeom prst="rect">
            <a:avLst/>
          </a:prstGeom>
        </p:spPr>
      </p:pic>
      <p:pic>
        <p:nvPicPr>
          <p:cNvPr id="12" name="Immagine 11" descr="Immagine che contiene persona, interni, bevendo&#10;&#10;Descrizione generata automaticamente">
            <a:extLst>
              <a:ext uri="{FF2B5EF4-FFF2-40B4-BE49-F238E27FC236}">
                <a16:creationId xmlns:a16="http://schemas.microsoft.com/office/drawing/2014/main" id="{3FFA7EBE-71A0-439F-88DA-DDE4F575E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932" y="1523014"/>
            <a:ext cx="2224669" cy="1752451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0079B49-9266-48B5-9028-B1DCD4FF5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27" y="779517"/>
            <a:ext cx="2511368" cy="1486994"/>
          </a:xfrm>
          <a:prstGeom prst="rect">
            <a:avLst/>
          </a:prstGeom>
        </p:spPr>
      </p:pic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5E7918E-B28C-4565-92C6-0B19C9CCF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19" y="3010008"/>
            <a:ext cx="3118739" cy="148699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2399B2-A209-4776-995E-E25BC0402E0F}"/>
              </a:ext>
            </a:extLst>
          </p:cNvPr>
          <p:cNvSpPr txBox="1"/>
          <p:nvPr/>
        </p:nvSpPr>
        <p:spPr>
          <a:xfrm>
            <a:off x="133993" y="14285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FF9973"/>
                </a:solidFill>
                <a:latin typeface="Maven Pro" panose="020B0604020202020204" charset="0"/>
              </a:rPr>
              <a:t>Caso 2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: Real Time Capture</a:t>
            </a:r>
            <a:endParaRPr lang="it-IT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0A32EB4-DCDA-4034-8A57-A95DFC555756}"/>
              </a:ext>
            </a:extLst>
          </p:cNvPr>
          <p:cNvSpPr txBox="1"/>
          <p:nvPr/>
        </p:nvSpPr>
        <p:spPr>
          <a:xfrm>
            <a:off x="5131559" y="17484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CFCC"/>
                </a:solidFill>
                <a:latin typeface="Maven Pro" panose="020B0604020202020204" charset="0"/>
              </a:rPr>
              <a:t>Caso 1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: Video random (UFC101)</a:t>
            </a:r>
            <a:endParaRPr lang="it-IT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0"/>
          <p:cNvSpPr txBox="1">
            <a:spLocks noGrp="1"/>
          </p:cNvSpPr>
          <p:nvPr>
            <p:ph type="subTitle" idx="1"/>
          </p:nvPr>
        </p:nvSpPr>
        <p:spPr>
          <a:xfrm>
            <a:off x="2332947" y="750377"/>
            <a:ext cx="4478100" cy="17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9973"/>
                </a:solidFill>
              </a:rPr>
              <a:t>Testing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/>
              <a:t> e </a:t>
            </a:r>
            <a:r>
              <a:rPr lang="it-IT" sz="3600" dirty="0">
                <a:solidFill>
                  <a:srgbClr val="E898AC"/>
                </a:solidFill>
              </a:rPr>
              <a:t>Analytics</a:t>
            </a:r>
            <a:endParaRPr sz="3600" dirty="0">
              <a:solidFill>
                <a:srgbClr val="E898AC"/>
              </a:solidFill>
            </a:endParaRPr>
          </a:p>
        </p:txBody>
      </p:sp>
      <p:grpSp>
        <p:nvGrpSpPr>
          <p:cNvPr id="6" name="Google Shape;1693;p52">
            <a:extLst>
              <a:ext uri="{FF2B5EF4-FFF2-40B4-BE49-F238E27FC236}">
                <a16:creationId xmlns:a16="http://schemas.microsoft.com/office/drawing/2014/main" id="{9C9A48B5-F4CA-47DF-9078-8BC0373BF6D7}"/>
              </a:ext>
            </a:extLst>
          </p:cNvPr>
          <p:cNvGrpSpPr/>
          <p:nvPr/>
        </p:nvGrpSpPr>
        <p:grpSpPr>
          <a:xfrm rot="5400000">
            <a:off x="3592476" y="3392830"/>
            <a:ext cx="1959041" cy="208784"/>
            <a:chOff x="6336019" y="3733725"/>
            <a:chExt cx="2566206" cy="351310"/>
          </a:xfrm>
        </p:grpSpPr>
        <p:sp>
          <p:nvSpPr>
            <p:cNvPr id="7" name="Google Shape;1694;p52">
              <a:extLst>
                <a:ext uri="{FF2B5EF4-FFF2-40B4-BE49-F238E27FC236}">
                  <a16:creationId xmlns:a16="http://schemas.microsoft.com/office/drawing/2014/main" id="{793A739B-47FC-49C1-B696-9C8E7D56536D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95;p52">
              <a:extLst>
                <a:ext uri="{FF2B5EF4-FFF2-40B4-BE49-F238E27FC236}">
                  <a16:creationId xmlns:a16="http://schemas.microsoft.com/office/drawing/2014/main" id="{1D616B7D-D729-4E6E-BFEB-8A0B4BD28C12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96;p52">
              <a:extLst>
                <a:ext uri="{FF2B5EF4-FFF2-40B4-BE49-F238E27FC236}">
                  <a16:creationId xmlns:a16="http://schemas.microsoft.com/office/drawing/2014/main" id="{B7044E52-D5C1-4248-915D-AAC9FB12BC34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97;p52">
              <a:extLst>
                <a:ext uri="{FF2B5EF4-FFF2-40B4-BE49-F238E27FC236}">
                  <a16:creationId xmlns:a16="http://schemas.microsoft.com/office/drawing/2014/main" id="{285943A6-0D30-4322-8139-06802749C8A1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9112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magine 3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00BE9A-82F3-4F7A-A83B-CDFDE33D46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839" y="3367629"/>
            <a:ext cx="4081194" cy="727655"/>
          </a:xfrm>
          <a:prstGeom prst="rect">
            <a:avLst/>
          </a:prstGeom>
        </p:spPr>
      </p:pic>
      <p:pic>
        <p:nvPicPr>
          <p:cNvPr id="33" name="Immagine 3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4721A38-7E62-42DE-8E8E-E55E75B9D5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839" y="2556639"/>
            <a:ext cx="4081194" cy="677121"/>
          </a:xfrm>
          <a:prstGeom prst="rect">
            <a:avLst/>
          </a:prstGeom>
        </p:spPr>
      </p:pic>
      <p:pic>
        <p:nvPicPr>
          <p:cNvPr id="31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FC1E19-B090-4654-8AF6-8D1F4CA4D7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0839" y="1745649"/>
            <a:ext cx="4092954" cy="67712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DAF5FE9-E10A-4DED-9A89-36655EBD9A1C}"/>
              </a:ext>
            </a:extLst>
          </p:cNvPr>
          <p:cNvSpPr txBox="1"/>
          <p:nvPr/>
        </p:nvSpPr>
        <p:spPr>
          <a:xfrm>
            <a:off x="2562156" y="1854837"/>
            <a:ext cx="2593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FFFF00"/>
                </a:solidFill>
                <a:latin typeface="Maven Pro" panose="020B0604020202020204" charset="0"/>
              </a:rPr>
              <a:t>62%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6C2D482-783D-453E-9117-32A58A0123D1}"/>
              </a:ext>
            </a:extLst>
          </p:cNvPr>
          <p:cNvSpPr txBox="1"/>
          <p:nvPr/>
        </p:nvSpPr>
        <p:spPr>
          <a:xfrm>
            <a:off x="2562156" y="2661101"/>
            <a:ext cx="2593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FF9973"/>
                </a:solidFill>
                <a:latin typeface="Maven Pro" panose="020B0604020202020204" charset="0"/>
              </a:rPr>
              <a:t>56%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F38D9A-F694-49A9-ADE2-5D7AD071069C}"/>
              </a:ext>
            </a:extLst>
          </p:cNvPr>
          <p:cNvSpPr txBox="1"/>
          <p:nvPr/>
        </p:nvSpPr>
        <p:spPr>
          <a:xfrm>
            <a:off x="2562156" y="3516804"/>
            <a:ext cx="2593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FFFF00"/>
                </a:solidFill>
                <a:latin typeface="Maven Pro" panose="020B0604020202020204" charset="0"/>
              </a:rPr>
              <a:t>59%</a:t>
            </a:r>
          </a:p>
        </p:txBody>
      </p:sp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3B20B0-A4D7-4EEE-8FF1-23971257E2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839" y="138522"/>
            <a:ext cx="4092954" cy="66686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BAFA69-D925-42BC-9DF3-A5FC96A8085C}"/>
              </a:ext>
            </a:extLst>
          </p:cNvPr>
          <p:cNvSpPr txBox="1"/>
          <p:nvPr/>
        </p:nvSpPr>
        <p:spPr>
          <a:xfrm>
            <a:off x="2562157" y="267795"/>
            <a:ext cx="2593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00B050"/>
                </a:solidFill>
                <a:latin typeface="Maven Pro" panose="020B0604020202020204" charset="0"/>
              </a:rPr>
              <a:t>99%</a:t>
            </a:r>
          </a:p>
        </p:txBody>
      </p:sp>
      <p:pic>
        <p:nvPicPr>
          <p:cNvPr id="29" name="Immagine 2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45AAB4-1D0A-4E46-AE66-9B66E1D503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839" y="934659"/>
            <a:ext cx="4092954" cy="67712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03473E2-8444-4B30-B272-7DCA4AD35914}"/>
              </a:ext>
            </a:extLst>
          </p:cNvPr>
          <p:cNvSpPr txBox="1"/>
          <p:nvPr/>
        </p:nvSpPr>
        <p:spPr>
          <a:xfrm>
            <a:off x="2562156" y="1034072"/>
            <a:ext cx="2593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00B050"/>
                </a:solidFill>
                <a:latin typeface="Maven Pro" panose="020B0604020202020204" charset="0"/>
              </a:rPr>
              <a:t>100%</a:t>
            </a:r>
          </a:p>
        </p:txBody>
      </p:sp>
      <p:pic>
        <p:nvPicPr>
          <p:cNvPr id="37" name="Immagine 3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65F0BC8-D285-4E4D-B905-61C1891EF37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0840" y="4229153"/>
            <a:ext cx="4092954" cy="69434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2193CF9-875F-45D7-B0A3-E20BCF64A94A}"/>
              </a:ext>
            </a:extLst>
          </p:cNvPr>
          <p:cNvSpPr txBox="1"/>
          <p:nvPr/>
        </p:nvSpPr>
        <p:spPr>
          <a:xfrm>
            <a:off x="2562155" y="4349599"/>
            <a:ext cx="2593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00B050"/>
                </a:solidFill>
                <a:latin typeface="Maven Pro" panose="020B0604020202020204" charset="0"/>
              </a:rPr>
              <a:t>99%</a:t>
            </a:r>
          </a:p>
        </p:txBody>
      </p:sp>
      <p:pic>
        <p:nvPicPr>
          <p:cNvPr id="39" name="v_PlayingCello_g01_c01">
            <a:hlinkClick r:id="" action="ppaction://media"/>
            <a:extLst>
              <a:ext uri="{FF2B5EF4-FFF2-40B4-BE49-F238E27FC236}">
                <a16:creationId xmlns:a16="http://schemas.microsoft.com/office/drawing/2014/main" id="{BB429559-C225-4BD8-A7DD-0F97BCF5A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890209" y="119803"/>
            <a:ext cx="1537887" cy="1153416"/>
          </a:xfrm>
          <a:prstGeom prst="rect">
            <a:avLst/>
          </a:prstGeom>
        </p:spPr>
      </p:pic>
      <p:pic>
        <p:nvPicPr>
          <p:cNvPr id="40" name="v_BrushingTeeth_g01_c01">
            <a:hlinkClick r:id="" action="ppaction://media"/>
            <a:extLst>
              <a:ext uri="{FF2B5EF4-FFF2-40B4-BE49-F238E27FC236}">
                <a16:creationId xmlns:a16="http://schemas.microsoft.com/office/drawing/2014/main" id="{FEF0F61B-C8F9-4231-9AF3-D53FA7AFF8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787604" y="718974"/>
            <a:ext cx="1537887" cy="1153415"/>
          </a:xfrm>
          <a:prstGeom prst="rect">
            <a:avLst/>
          </a:prstGeom>
        </p:spPr>
      </p:pic>
      <p:pic>
        <p:nvPicPr>
          <p:cNvPr id="41" name="v_LongJump_g01_c01">
            <a:hlinkClick r:id="" action="ppaction://media"/>
            <a:extLst>
              <a:ext uri="{FF2B5EF4-FFF2-40B4-BE49-F238E27FC236}">
                <a16:creationId xmlns:a16="http://schemas.microsoft.com/office/drawing/2014/main" id="{4805D0BD-99BD-4E2F-BC03-3C017FA581D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890206" y="1620440"/>
            <a:ext cx="1537887" cy="1153415"/>
          </a:xfrm>
          <a:prstGeom prst="rect">
            <a:avLst/>
          </a:prstGeom>
        </p:spPr>
      </p:pic>
      <p:pic>
        <p:nvPicPr>
          <p:cNvPr id="42" name="v_JumpingJack_g01_c01">
            <a:hlinkClick r:id="" action="ppaction://media"/>
            <a:extLst>
              <a:ext uri="{FF2B5EF4-FFF2-40B4-BE49-F238E27FC236}">
                <a16:creationId xmlns:a16="http://schemas.microsoft.com/office/drawing/2014/main" id="{73043412-80CF-4CCE-B4D0-60AA142F17F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6787603" y="2283396"/>
            <a:ext cx="1537887" cy="1153415"/>
          </a:xfrm>
          <a:prstGeom prst="rect">
            <a:avLst/>
          </a:prstGeom>
        </p:spPr>
      </p:pic>
      <p:pic>
        <p:nvPicPr>
          <p:cNvPr id="43" name="v_SalsaSpin_g01_c01">
            <a:hlinkClick r:id="" action="ppaction://media"/>
            <a:extLst>
              <a:ext uri="{FF2B5EF4-FFF2-40B4-BE49-F238E27FC236}">
                <a16:creationId xmlns:a16="http://schemas.microsoft.com/office/drawing/2014/main" id="{4F3A3547-FAE9-471D-A583-C68C887C6DB5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890207" y="3121714"/>
            <a:ext cx="1537887" cy="1153415"/>
          </a:xfrm>
          <a:prstGeom prst="rect">
            <a:avLst/>
          </a:prstGeom>
        </p:spPr>
      </p:pic>
      <p:pic>
        <p:nvPicPr>
          <p:cNvPr id="44" name="v_BabyCrawling_g01_c01">
            <a:hlinkClick r:id="" action="ppaction://media"/>
            <a:extLst>
              <a:ext uri="{FF2B5EF4-FFF2-40B4-BE49-F238E27FC236}">
                <a16:creationId xmlns:a16="http://schemas.microsoft.com/office/drawing/2014/main" id="{793AE752-2361-40DF-83A1-1E29556CBD3C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6787603" y="3847818"/>
            <a:ext cx="1537888" cy="1153416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F1DCB672-6C98-49F9-8843-A92F28173A61}"/>
              </a:ext>
            </a:extLst>
          </p:cNvPr>
          <p:cNvSpPr txBox="1"/>
          <p:nvPr/>
        </p:nvSpPr>
        <p:spPr>
          <a:xfrm>
            <a:off x="6945154" y="119803"/>
            <a:ext cx="2038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FF9973"/>
                </a:solidFill>
              </a:rPr>
              <a:t>Testing</a:t>
            </a:r>
            <a:endParaRPr lang="it-IT" dirty="0"/>
          </a:p>
        </p:txBody>
      </p:sp>
      <p:grpSp>
        <p:nvGrpSpPr>
          <p:cNvPr id="47" name="Google Shape;1693;p52">
            <a:extLst>
              <a:ext uri="{FF2B5EF4-FFF2-40B4-BE49-F238E27FC236}">
                <a16:creationId xmlns:a16="http://schemas.microsoft.com/office/drawing/2014/main" id="{BDAAAA92-977F-4763-840D-AB1CE66B8304}"/>
              </a:ext>
            </a:extLst>
          </p:cNvPr>
          <p:cNvGrpSpPr/>
          <p:nvPr/>
        </p:nvGrpSpPr>
        <p:grpSpPr>
          <a:xfrm rot="5400000">
            <a:off x="6688090" y="2317864"/>
            <a:ext cx="4308920" cy="208784"/>
            <a:chOff x="6336019" y="3733725"/>
            <a:chExt cx="2566206" cy="351310"/>
          </a:xfrm>
        </p:grpSpPr>
        <p:sp>
          <p:nvSpPr>
            <p:cNvPr id="48" name="Google Shape;1694;p52">
              <a:extLst>
                <a:ext uri="{FF2B5EF4-FFF2-40B4-BE49-F238E27FC236}">
                  <a16:creationId xmlns:a16="http://schemas.microsoft.com/office/drawing/2014/main" id="{C4645BDF-772D-4C99-A8D4-5843DE9F1017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95;p52">
              <a:extLst>
                <a:ext uri="{FF2B5EF4-FFF2-40B4-BE49-F238E27FC236}">
                  <a16:creationId xmlns:a16="http://schemas.microsoft.com/office/drawing/2014/main" id="{6EFC3338-D762-4843-BDF8-016AF7547BE8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96;p52">
              <a:extLst>
                <a:ext uri="{FF2B5EF4-FFF2-40B4-BE49-F238E27FC236}">
                  <a16:creationId xmlns:a16="http://schemas.microsoft.com/office/drawing/2014/main" id="{2900407D-58BD-45AE-97F6-514205AA57F7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97;p52">
              <a:extLst>
                <a:ext uri="{FF2B5EF4-FFF2-40B4-BE49-F238E27FC236}">
                  <a16:creationId xmlns:a16="http://schemas.microsoft.com/office/drawing/2014/main" id="{8C65FC27-A107-4487-8239-C7784A099A52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159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92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2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4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2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76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103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863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68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43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6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 mute="1">
                <p:cTn id="34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 mute="1">
                <p:cTn id="40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video>
              <p:cMediaNode vol="80000" mute="1">
                <p:cTn id="46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 mute="1">
                <p:cTn id="52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574328" y="307999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898AC"/>
                </a:solidFill>
              </a:rPr>
              <a:t>ANALYTICS #1</a:t>
            </a:r>
            <a:endParaRPr dirty="0">
              <a:solidFill>
                <a:srgbClr val="E898AC"/>
              </a:solidFill>
            </a:endParaRPr>
          </a:p>
        </p:txBody>
      </p:sp>
      <p:sp>
        <p:nvSpPr>
          <p:cNvPr id="659" name="Google Shape;659;p31"/>
          <p:cNvSpPr/>
          <p:nvPr/>
        </p:nvSpPr>
        <p:spPr>
          <a:xfrm>
            <a:off x="393678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4922624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590845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6894365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1"/>
          <p:cNvGrpSpPr/>
          <p:nvPr/>
        </p:nvGrpSpPr>
        <p:grpSpPr>
          <a:xfrm>
            <a:off x="3828658" y="3854100"/>
            <a:ext cx="2235695" cy="275834"/>
            <a:chOff x="3828658" y="3897730"/>
            <a:chExt cx="2235695" cy="275834"/>
          </a:xfrm>
        </p:grpSpPr>
        <p:sp>
          <p:nvSpPr>
            <p:cNvPr id="664" name="Google Shape;664;p31"/>
            <p:cNvSpPr/>
            <p:nvPr/>
          </p:nvSpPr>
          <p:spPr>
            <a:xfrm>
              <a:off x="3829516" y="3897730"/>
              <a:ext cx="2234837" cy="106414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828658" y="4067150"/>
              <a:ext cx="1742583" cy="106414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1"/>
          <p:cNvGrpSpPr/>
          <p:nvPr/>
        </p:nvGrpSpPr>
        <p:grpSpPr>
          <a:xfrm>
            <a:off x="3811494" y="2983302"/>
            <a:ext cx="2132106" cy="274977"/>
            <a:chOff x="3811494" y="3103763"/>
            <a:chExt cx="2132106" cy="274977"/>
          </a:xfrm>
        </p:grpSpPr>
        <p:sp>
          <p:nvSpPr>
            <p:cNvPr id="667" name="Google Shape;667;p31"/>
            <p:cNvSpPr/>
            <p:nvPr/>
          </p:nvSpPr>
          <p:spPr>
            <a:xfrm>
              <a:off x="3811498" y="3103763"/>
              <a:ext cx="2132102" cy="105485"/>
            </a:xfrm>
            <a:custGeom>
              <a:avLst/>
              <a:gdLst/>
              <a:ahLst/>
              <a:cxnLst/>
              <a:rect l="l" t="t" r="r" b="b"/>
              <a:pathLst>
                <a:path w="69772" h="1488" extrusionOk="0">
                  <a:moveTo>
                    <a:pt x="744" y="1"/>
                  </a:moveTo>
                  <a:cubicBezTo>
                    <a:pt x="328" y="1"/>
                    <a:pt x="1" y="341"/>
                    <a:pt x="1" y="744"/>
                  </a:cubicBezTo>
                  <a:cubicBezTo>
                    <a:pt x="1" y="1147"/>
                    <a:pt x="328" y="1488"/>
                    <a:pt x="744" y="1488"/>
                  </a:cubicBezTo>
                  <a:lnTo>
                    <a:pt x="69028" y="1488"/>
                  </a:lnTo>
                  <a:cubicBezTo>
                    <a:pt x="69431" y="1488"/>
                    <a:pt x="69772" y="1147"/>
                    <a:pt x="69772" y="744"/>
                  </a:cubicBezTo>
                  <a:cubicBezTo>
                    <a:pt x="69772" y="341"/>
                    <a:pt x="69431" y="1"/>
                    <a:pt x="69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3811494" y="3272326"/>
              <a:ext cx="1369750" cy="106414"/>
            </a:xfrm>
            <a:custGeom>
              <a:avLst/>
              <a:gdLst/>
              <a:ahLst/>
              <a:cxnLst/>
              <a:rect l="l" t="t" r="r" b="b"/>
              <a:pathLst>
                <a:path w="19154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18410" y="1487"/>
                  </a:lnTo>
                  <a:cubicBezTo>
                    <a:pt x="18826" y="1487"/>
                    <a:pt x="19154" y="1147"/>
                    <a:pt x="19154" y="744"/>
                  </a:cubicBezTo>
                  <a:cubicBezTo>
                    <a:pt x="19154" y="340"/>
                    <a:pt x="18826" y="0"/>
                    <a:pt x="18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1"/>
          <p:cNvGrpSpPr/>
          <p:nvPr/>
        </p:nvGrpSpPr>
        <p:grpSpPr>
          <a:xfrm>
            <a:off x="3793472" y="2169574"/>
            <a:ext cx="1387557" cy="274894"/>
            <a:chOff x="3793472" y="2309869"/>
            <a:chExt cx="1387557" cy="274894"/>
          </a:xfrm>
        </p:grpSpPr>
        <p:sp>
          <p:nvSpPr>
            <p:cNvPr id="670" name="Google Shape;670;p31"/>
            <p:cNvSpPr/>
            <p:nvPr/>
          </p:nvSpPr>
          <p:spPr>
            <a:xfrm>
              <a:off x="3793473" y="2309869"/>
              <a:ext cx="1387556" cy="105485"/>
            </a:xfrm>
            <a:custGeom>
              <a:avLst/>
              <a:gdLst/>
              <a:ahLst/>
              <a:cxnLst/>
              <a:rect l="l" t="t" r="r" b="b"/>
              <a:pathLst>
                <a:path w="31264" h="1488" extrusionOk="0">
                  <a:moveTo>
                    <a:pt x="744" y="0"/>
                  </a:moveTo>
                  <a:cubicBezTo>
                    <a:pt x="341" y="0"/>
                    <a:pt x="1" y="328"/>
                    <a:pt x="1" y="744"/>
                  </a:cubicBezTo>
                  <a:cubicBezTo>
                    <a:pt x="1" y="1147"/>
                    <a:pt x="341" y="1487"/>
                    <a:pt x="744" y="1487"/>
                  </a:cubicBezTo>
                  <a:lnTo>
                    <a:pt x="30520" y="1487"/>
                  </a:lnTo>
                  <a:cubicBezTo>
                    <a:pt x="30923" y="1487"/>
                    <a:pt x="31263" y="1147"/>
                    <a:pt x="31251" y="744"/>
                  </a:cubicBezTo>
                  <a:cubicBezTo>
                    <a:pt x="31251" y="328"/>
                    <a:pt x="30923" y="0"/>
                    <a:pt x="30520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793472" y="2478360"/>
              <a:ext cx="1387556" cy="106403"/>
            </a:xfrm>
            <a:custGeom>
              <a:avLst/>
              <a:gdLst/>
              <a:ahLst/>
              <a:cxnLst/>
              <a:rect l="l" t="t" r="r" b="b"/>
              <a:pathLst>
                <a:path w="21095" h="1488" extrusionOk="0">
                  <a:moveTo>
                    <a:pt x="744" y="1"/>
                  </a:moveTo>
                  <a:cubicBezTo>
                    <a:pt x="341" y="1"/>
                    <a:pt x="1" y="341"/>
                    <a:pt x="1" y="744"/>
                  </a:cubicBezTo>
                  <a:cubicBezTo>
                    <a:pt x="1" y="1147"/>
                    <a:pt x="341" y="1488"/>
                    <a:pt x="744" y="1488"/>
                  </a:cubicBezTo>
                  <a:lnTo>
                    <a:pt x="20351" y="1488"/>
                  </a:lnTo>
                  <a:cubicBezTo>
                    <a:pt x="20754" y="1488"/>
                    <a:pt x="21094" y="1147"/>
                    <a:pt x="21094" y="744"/>
                  </a:cubicBezTo>
                  <a:cubicBezTo>
                    <a:pt x="21094" y="341"/>
                    <a:pt x="20754" y="1"/>
                    <a:pt x="20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31"/>
          <p:cNvGrpSpPr/>
          <p:nvPr/>
        </p:nvGrpSpPr>
        <p:grpSpPr>
          <a:xfrm>
            <a:off x="3771875" y="1384049"/>
            <a:ext cx="1150749" cy="274047"/>
            <a:chOff x="3771875" y="1457332"/>
            <a:chExt cx="1150749" cy="274047"/>
          </a:xfrm>
        </p:grpSpPr>
        <p:sp>
          <p:nvSpPr>
            <p:cNvPr id="673" name="Google Shape;673;p31"/>
            <p:cNvSpPr/>
            <p:nvPr/>
          </p:nvSpPr>
          <p:spPr>
            <a:xfrm>
              <a:off x="3771875" y="1457332"/>
              <a:ext cx="1150749" cy="105485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3771875" y="1625894"/>
              <a:ext cx="892201" cy="10548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367789" y="1268419"/>
            <a:ext cx="3157811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Azioni Specifiche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676" name="Google Shape;676;p31"/>
          <p:cNvSpPr txBox="1">
            <a:spLocks noGrp="1"/>
          </p:cNvSpPr>
          <p:nvPr>
            <p:ph type="subTitle" idx="4294967295"/>
          </p:nvPr>
        </p:nvSpPr>
        <p:spPr>
          <a:xfrm>
            <a:off x="1289823" y="1479500"/>
            <a:ext cx="2235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Notevolmente particolari e non ricorrenti</a:t>
            </a:r>
            <a:endParaRPr sz="1400" dirty="0"/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1031275" y="2070231"/>
            <a:ext cx="2494325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Azioni di una “Famiglia”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78" name="Google Shape;678;p31"/>
          <p:cNvSpPr txBox="1">
            <a:spLocks noGrp="1"/>
          </p:cNvSpPr>
          <p:nvPr>
            <p:ph type="subTitle" idx="4294967295"/>
          </p:nvPr>
        </p:nvSpPr>
        <p:spPr>
          <a:xfrm>
            <a:off x="1369424" y="2281300"/>
            <a:ext cx="2156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Facenti parte di un gruppo di azioni simili</a:t>
            </a:r>
            <a:endParaRPr sz="1400" dirty="0"/>
          </a:p>
        </p:txBody>
      </p:sp>
      <p:sp>
        <p:nvSpPr>
          <p:cNvPr id="679" name="Google Shape;679;p31"/>
          <p:cNvSpPr txBox="1">
            <a:spLocks noGrp="1"/>
          </p:cNvSpPr>
          <p:nvPr>
            <p:ph type="ctrTitle" idx="4294967295"/>
          </p:nvPr>
        </p:nvSpPr>
        <p:spPr>
          <a:xfrm>
            <a:off x="1451728" y="2872019"/>
            <a:ext cx="2073872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</a:rPr>
              <a:t>Azioni Interazionali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680" name="Google Shape;680;p31"/>
          <p:cNvSpPr txBox="1">
            <a:spLocks noGrp="1"/>
          </p:cNvSpPr>
          <p:nvPr>
            <p:ph type="subTitle" idx="4294967295"/>
          </p:nvPr>
        </p:nvSpPr>
        <p:spPr>
          <a:xfrm>
            <a:off x="1140825" y="3083100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Presenti oggetti o terzi nel riquadro di azione</a:t>
            </a:r>
            <a:endParaRPr sz="1400" dirty="0"/>
          </a:p>
        </p:txBody>
      </p:sp>
      <p:sp>
        <p:nvSpPr>
          <p:cNvPr id="681" name="Google Shape;681;p31"/>
          <p:cNvSpPr txBox="1">
            <a:spLocks noGrp="1"/>
          </p:cNvSpPr>
          <p:nvPr>
            <p:ph type="ctrTitle" idx="4294967295"/>
          </p:nvPr>
        </p:nvSpPr>
        <p:spPr>
          <a:xfrm>
            <a:off x="1140600" y="3725394"/>
            <a:ext cx="23850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Azioni Sog. Speciale</a:t>
            </a:r>
            <a:endParaRPr sz="1800" dirty="0"/>
          </a:p>
        </p:txBody>
      </p:sp>
      <p:sp>
        <p:nvSpPr>
          <p:cNvPr id="682" name="Google Shape;682;p31"/>
          <p:cNvSpPr txBox="1">
            <a:spLocks noGrp="1"/>
          </p:cNvSpPr>
          <p:nvPr>
            <p:ph type="subTitle" idx="4294967295"/>
          </p:nvPr>
        </p:nvSpPr>
        <p:spPr>
          <a:xfrm>
            <a:off x="1140600" y="3936475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It’s composed mostly of hydrogen and helium</a:t>
            </a:r>
            <a:endParaRPr sz="1400" dirty="0"/>
          </a:p>
        </p:txBody>
      </p:sp>
      <p:sp>
        <p:nvSpPr>
          <p:cNvPr id="27" name="Google Shape;673;p31">
            <a:extLst>
              <a:ext uri="{FF2B5EF4-FFF2-40B4-BE49-F238E27FC236}">
                <a16:creationId xmlns:a16="http://schemas.microsoft.com/office/drawing/2014/main" id="{D3E645EE-1FB8-45F6-9219-5CF233A4B60C}"/>
              </a:ext>
            </a:extLst>
          </p:cNvPr>
          <p:cNvSpPr/>
          <p:nvPr/>
        </p:nvSpPr>
        <p:spPr>
          <a:xfrm>
            <a:off x="4552303" y="1384049"/>
            <a:ext cx="1150749" cy="105485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673;p31">
            <a:extLst>
              <a:ext uri="{FF2B5EF4-FFF2-40B4-BE49-F238E27FC236}">
                <a16:creationId xmlns:a16="http://schemas.microsoft.com/office/drawing/2014/main" id="{D1D5C6EE-EC00-4E0A-854F-64F8B32E87CD}"/>
              </a:ext>
            </a:extLst>
          </p:cNvPr>
          <p:cNvSpPr/>
          <p:nvPr/>
        </p:nvSpPr>
        <p:spPr>
          <a:xfrm>
            <a:off x="5497573" y="1384049"/>
            <a:ext cx="1150749" cy="105485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664;p31">
            <a:extLst>
              <a:ext uri="{FF2B5EF4-FFF2-40B4-BE49-F238E27FC236}">
                <a16:creationId xmlns:a16="http://schemas.microsoft.com/office/drawing/2014/main" id="{AD3C0C30-617D-4219-ACAE-D7D209C3E826}"/>
              </a:ext>
            </a:extLst>
          </p:cNvPr>
          <p:cNvSpPr/>
          <p:nvPr/>
        </p:nvSpPr>
        <p:spPr>
          <a:xfrm>
            <a:off x="4413485" y="3854100"/>
            <a:ext cx="2234837" cy="106414"/>
          </a:xfrm>
          <a:custGeom>
            <a:avLst/>
            <a:gdLst/>
            <a:ahLst/>
            <a:cxnLst/>
            <a:rect l="l" t="t" r="r" b="b"/>
            <a:pathLst>
              <a:path w="31251" h="1488" extrusionOk="0">
                <a:moveTo>
                  <a:pt x="744" y="0"/>
                </a:moveTo>
                <a:cubicBezTo>
                  <a:pt x="328" y="0"/>
                  <a:pt x="1" y="340"/>
                  <a:pt x="1" y="744"/>
                </a:cubicBezTo>
                <a:cubicBezTo>
                  <a:pt x="1" y="1159"/>
                  <a:pt x="328" y="1487"/>
                  <a:pt x="744" y="1487"/>
                </a:cubicBezTo>
                <a:lnTo>
                  <a:pt x="30507" y="1487"/>
                </a:lnTo>
                <a:cubicBezTo>
                  <a:pt x="30911" y="1487"/>
                  <a:pt x="31251" y="1159"/>
                  <a:pt x="31251" y="744"/>
                </a:cubicBezTo>
                <a:cubicBezTo>
                  <a:pt x="31251" y="340"/>
                  <a:pt x="30911" y="0"/>
                  <a:pt x="305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10050;p58">
            <a:extLst>
              <a:ext uri="{FF2B5EF4-FFF2-40B4-BE49-F238E27FC236}">
                <a16:creationId xmlns:a16="http://schemas.microsoft.com/office/drawing/2014/main" id="{CA903807-94F6-4583-945E-4B836A85996F}"/>
              </a:ext>
            </a:extLst>
          </p:cNvPr>
          <p:cNvGrpSpPr/>
          <p:nvPr/>
        </p:nvGrpSpPr>
        <p:grpSpPr>
          <a:xfrm>
            <a:off x="7223199" y="1084535"/>
            <a:ext cx="846145" cy="599027"/>
            <a:chOff x="5216456" y="3725484"/>
            <a:chExt cx="356196" cy="265631"/>
          </a:xfrm>
          <a:solidFill>
            <a:srgbClr val="E898AC"/>
          </a:solidFill>
        </p:grpSpPr>
        <p:sp>
          <p:nvSpPr>
            <p:cNvPr id="31" name="Google Shape;10051;p58">
              <a:extLst>
                <a:ext uri="{FF2B5EF4-FFF2-40B4-BE49-F238E27FC236}">
                  <a16:creationId xmlns:a16="http://schemas.microsoft.com/office/drawing/2014/main" id="{8EC64D77-9A33-4689-B89B-83971CBB0D7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52;p58">
              <a:extLst>
                <a:ext uri="{FF2B5EF4-FFF2-40B4-BE49-F238E27FC236}">
                  <a16:creationId xmlns:a16="http://schemas.microsoft.com/office/drawing/2014/main" id="{2B4B92F4-CC0A-458F-A788-E1B5EED6DD8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0050;p58">
            <a:extLst>
              <a:ext uri="{FF2B5EF4-FFF2-40B4-BE49-F238E27FC236}">
                <a16:creationId xmlns:a16="http://schemas.microsoft.com/office/drawing/2014/main" id="{43FFFA38-8C6D-4DA1-957B-A6BC2324DBE0}"/>
              </a:ext>
            </a:extLst>
          </p:cNvPr>
          <p:cNvGrpSpPr/>
          <p:nvPr/>
        </p:nvGrpSpPr>
        <p:grpSpPr>
          <a:xfrm>
            <a:off x="7217390" y="1927841"/>
            <a:ext cx="846145" cy="599027"/>
            <a:chOff x="5216456" y="3725484"/>
            <a:chExt cx="356196" cy="265631"/>
          </a:xfrm>
          <a:solidFill>
            <a:srgbClr val="00CFCC"/>
          </a:solidFill>
        </p:grpSpPr>
        <p:sp>
          <p:nvSpPr>
            <p:cNvPr id="34" name="Google Shape;10051;p58">
              <a:extLst>
                <a:ext uri="{FF2B5EF4-FFF2-40B4-BE49-F238E27FC236}">
                  <a16:creationId xmlns:a16="http://schemas.microsoft.com/office/drawing/2014/main" id="{B9303644-5A95-40F3-A1B9-213CCA02F004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52;p58">
              <a:extLst>
                <a:ext uri="{FF2B5EF4-FFF2-40B4-BE49-F238E27FC236}">
                  <a16:creationId xmlns:a16="http://schemas.microsoft.com/office/drawing/2014/main" id="{165898E9-494F-48EA-A1D2-04AFD0394835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0050;p58">
            <a:extLst>
              <a:ext uri="{FF2B5EF4-FFF2-40B4-BE49-F238E27FC236}">
                <a16:creationId xmlns:a16="http://schemas.microsoft.com/office/drawing/2014/main" id="{FC927B42-30E0-48B8-ADF1-C6193290B69F}"/>
              </a:ext>
            </a:extLst>
          </p:cNvPr>
          <p:cNvGrpSpPr/>
          <p:nvPr/>
        </p:nvGrpSpPr>
        <p:grpSpPr>
          <a:xfrm>
            <a:off x="7217390" y="2736530"/>
            <a:ext cx="846145" cy="599027"/>
            <a:chOff x="5216456" y="3725484"/>
            <a:chExt cx="356196" cy="265631"/>
          </a:xfrm>
          <a:solidFill>
            <a:srgbClr val="FF9973"/>
          </a:solidFill>
        </p:grpSpPr>
        <p:sp>
          <p:nvSpPr>
            <p:cNvPr id="37" name="Google Shape;10051;p58">
              <a:extLst>
                <a:ext uri="{FF2B5EF4-FFF2-40B4-BE49-F238E27FC236}">
                  <a16:creationId xmlns:a16="http://schemas.microsoft.com/office/drawing/2014/main" id="{59BCEE60-33DB-40B3-820B-9D0D628CCC59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52;p58">
              <a:extLst>
                <a:ext uri="{FF2B5EF4-FFF2-40B4-BE49-F238E27FC236}">
                  <a16:creationId xmlns:a16="http://schemas.microsoft.com/office/drawing/2014/main" id="{75675199-5FC1-48AE-A60D-409FEF4FFF2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050;p58">
            <a:extLst>
              <a:ext uri="{FF2B5EF4-FFF2-40B4-BE49-F238E27FC236}">
                <a16:creationId xmlns:a16="http://schemas.microsoft.com/office/drawing/2014/main" id="{E65B2538-289A-4BD8-B24D-4967BC72705E}"/>
              </a:ext>
            </a:extLst>
          </p:cNvPr>
          <p:cNvGrpSpPr/>
          <p:nvPr/>
        </p:nvGrpSpPr>
        <p:grpSpPr>
          <a:xfrm>
            <a:off x="7157030" y="3554586"/>
            <a:ext cx="846145" cy="599027"/>
            <a:chOff x="5216456" y="3725484"/>
            <a:chExt cx="356196" cy="265631"/>
          </a:xfrm>
          <a:solidFill>
            <a:schemeClr val="bg1"/>
          </a:solidFill>
        </p:grpSpPr>
        <p:sp>
          <p:nvSpPr>
            <p:cNvPr id="40" name="Google Shape;10051;p58">
              <a:extLst>
                <a:ext uri="{FF2B5EF4-FFF2-40B4-BE49-F238E27FC236}">
                  <a16:creationId xmlns:a16="http://schemas.microsoft.com/office/drawing/2014/main" id="{7659F763-CE16-4C89-873F-6A9116F3E0D4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52;p58">
              <a:extLst>
                <a:ext uri="{FF2B5EF4-FFF2-40B4-BE49-F238E27FC236}">
                  <a16:creationId xmlns:a16="http://schemas.microsoft.com/office/drawing/2014/main" id="{99D255A9-F69F-4D94-874F-BD52D35800D9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"/>
          <p:cNvSpPr txBox="1">
            <a:spLocks noGrp="1"/>
          </p:cNvSpPr>
          <p:nvPr>
            <p:ph type="ctrTitle"/>
          </p:nvPr>
        </p:nvSpPr>
        <p:spPr>
          <a:xfrm>
            <a:off x="577181" y="312288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898AC"/>
                </a:solidFill>
              </a:rPr>
              <a:t>ANALYTICS #1</a:t>
            </a:r>
            <a:endParaRPr dirty="0">
              <a:solidFill>
                <a:srgbClr val="E898AC"/>
              </a:solidFill>
            </a:endParaRPr>
          </a:p>
        </p:txBody>
      </p:sp>
      <p:sp>
        <p:nvSpPr>
          <p:cNvPr id="714" name="Google Shape;714;p34"/>
          <p:cNvSpPr txBox="1"/>
          <p:nvPr/>
        </p:nvSpPr>
        <p:spPr>
          <a:xfrm>
            <a:off x="605167" y="10982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CONCLUSIONI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15" name="Google Shape;715;p34"/>
          <p:cNvSpPr txBox="1"/>
          <p:nvPr/>
        </p:nvSpPr>
        <p:spPr>
          <a:xfrm>
            <a:off x="6064171" y="1098254"/>
            <a:ext cx="2180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RATING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716" name="Google Shape;716;p34"/>
          <p:cNvGrpSpPr/>
          <p:nvPr/>
        </p:nvGrpSpPr>
        <p:grpSpPr>
          <a:xfrm>
            <a:off x="483868" y="1752443"/>
            <a:ext cx="3998392" cy="2213254"/>
            <a:chOff x="2654821" y="2311071"/>
            <a:chExt cx="2279715" cy="1262120"/>
          </a:xfrm>
        </p:grpSpPr>
        <p:grpSp>
          <p:nvGrpSpPr>
            <p:cNvPr id="717" name="Google Shape;717;p34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718" name="Google Shape;718;p34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19" name="Google Shape;719;p34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34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721" name="Google Shape;721;p34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22" name="Google Shape;722;p34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723" name="Google Shape;723;p34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724" name="Google Shape;724;p34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34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34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34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00CF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728" name="Google Shape;728;p34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9" name="Google Shape;729;p34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730" name="Google Shape;730;p34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1" name="Google Shape;731;p34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4" name="Google Shape;734;p34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34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740" name="Google Shape;740;p34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4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2" name="Google Shape;742;p34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743" name="Google Shape;743;p34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45" name="Google Shape;745;p34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6" name="Google Shape;746;p34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747" name="Google Shape;747;p34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4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9" name="Google Shape;749;p34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750" name="Google Shape;750;p34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51" name="Google Shape;751;p34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" name="Google Shape;752;p34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753" name="Google Shape;753;p3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54" name="Google Shape;754;p3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755" name="Google Shape;755;p3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FF99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3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7" name="Google Shape;757;p34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758" name="Google Shape;758;p3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59" name="Google Shape;759;p3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CFCC"/>
                  </a:solidFill>
                </a:endParaRPr>
              </a:p>
            </p:txBody>
          </p:sp>
        </p:grpSp>
        <p:grpSp>
          <p:nvGrpSpPr>
            <p:cNvPr id="760" name="Google Shape;760;p34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761" name="Google Shape;761;p3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62" name="Google Shape;762;p3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34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764" name="Google Shape;764;p34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65" name="Google Shape;765;p34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6" name="Google Shape;766;p34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769" name="Google Shape;769;p34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770" name="Google Shape;770;p3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786" name="Google Shape;786;p34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34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809" name="Google Shape;809;p3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1" name="Google Shape;811;p34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2" name="Google Shape;812;p34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813" name="Google Shape;813;p34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4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4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4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7" name="Google Shape;817;p34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4" name="Google Shape;824;p34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825" name="Google Shape;825;p34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4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4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9" name="Google Shape;829;p34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8" name="Google Shape;858;p34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859" name="Google Shape;859;p34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" name="Google Shape;861;p34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2" name="Google Shape;862;p34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863" name="Google Shape;863;p34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864" name="Google Shape;864;p34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34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866" name="Google Shape;866;p34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4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8" name="Google Shape;868;p34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34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877" name="Google Shape;877;p34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4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4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4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1" name="Google Shape;881;p34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34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890" name="Google Shape;890;p34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4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4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4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4" name="Google Shape;894;p34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898AC"/>
                </a:solidFill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6" name="Google Shape;936;p34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937" name="Google Shape;937;p34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9" name="Google Shape;939;p34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34"/>
          <p:cNvGrpSpPr/>
          <p:nvPr/>
        </p:nvGrpSpPr>
        <p:grpSpPr>
          <a:xfrm>
            <a:off x="7771352" y="1698225"/>
            <a:ext cx="338852" cy="2014657"/>
            <a:chOff x="7771352" y="1698225"/>
            <a:chExt cx="338852" cy="2014657"/>
          </a:xfrm>
        </p:grpSpPr>
        <p:sp>
          <p:nvSpPr>
            <p:cNvPr id="975" name="Google Shape;975;p34"/>
            <p:cNvSpPr/>
            <p:nvPr/>
          </p:nvSpPr>
          <p:spPr>
            <a:xfrm>
              <a:off x="7771352" y="1698225"/>
              <a:ext cx="338852" cy="2014657"/>
            </a:xfrm>
            <a:custGeom>
              <a:avLst/>
              <a:gdLst/>
              <a:ahLst/>
              <a:cxnLst/>
              <a:rect l="l" t="t" r="r" b="b"/>
              <a:pathLst>
                <a:path w="6831" h="40614" extrusionOk="0">
                  <a:moveTo>
                    <a:pt x="6666" y="152"/>
                  </a:moveTo>
                  <a:lnTo>
                    <a:pt x="6666" y="40450"/>
                  </a:lnTo>
                  <a:lnTo>
                    <a:pt x="164" y="40450"/>
                  </a:lnTo>
                  <a:lnTo>
                    <a:pt x="164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30" y="40613"/>
                  </a:lnTo>
                  <a:lnTo>
                    <a:pt x="6830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779487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0"/>
                  </a:moveTo>
                  <a:cubicBezTo>
                    <a:pt x="618" y="0"/>
                    <a:pt x="0" y="630"/>
                    <a:pt x="0" y="1399"/>
                  </a:cubicBezTo>
                  <a:cubicBezTo>
                    <a:pt x="0" y="2168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68"/>
                    <a:pt x="6502" y="1399"/>
                  </a:cubicBezTo>
                  <a:cubicBezTo>
                    <a:pt x="6502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779487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779487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5126" y="0"/>
                  </a:moveTo>
                  <a:cubicBezTo>
                    <a:pt x="5119" y="0"/>
                    <a:pt x="5111" y="1"/>
                    <a:pt x="5104" y="1"/>
                  </a:cubicBezTo>
                  <a:lnTo>
                    <a:pt x="1399" y="1"/>
                  </a:lnTo>
                  <a:cubicBezTo>
                    <a:pt x="618" y="1"/>
                    <a:pt x="0" y="618"/>
                    <a:pt x="0" y="1387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04" y="2785"/>
                  </a:lnTo>
                  <a:cubicBezTo>
                    <a:pt x="5872" y="2785"/>
                    <a:pt x="6502" y="2155"/>
                    <a:pt x="6502" y="1387"/>
                  </a:cubicBezTo>
                  <a:cubicBezTo>
                    <a:pt x="6502" y="626"/>
                    <a:pt x="5885" y="0"/>
                    <a:pt x="5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779487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6" y="1"/>
                  </a:moveTo>
                  <a:cubicBezTo>
                    <a:pt x="618" y="1"/>
                    <a:pt x="0" y="631"/>
                    <a:pt x="0" y="1399"/>
                  </a:cubicBezTo>
                  <a:cubicBezTo>
                    <a:pt x="0" y="2168"/>
                    <a:pt x="618" y="2786"/>
                    <a:pt x="1386" y="2786"/>
                  </a:cubicBezTo>
                  <a:lnTo>
                    <a:pt x="5104" y="2786"/>
                  </a:lnTo>
                  <a:cubicBezTo>
                    <a:pt x="5872" y="2786"/>
                    <a:pt x="6502" y="2168"/>
                    <a:pt x="6502" y="1399"/>
                  </a:cubicBezTo>
                  <a:cubicBezTo>
                    <a:pt x="6502" y="631"/>
                    <a:pt x="5872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779487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34"/>
          <p:cNvGrpSpPr/>
          <p:nvPr/>
        </p:nvGrpSpPr>
        <p:grpSpPr>
          <a:xfrm>
            <a:off x="6752726" y="1698225"/>
            <a:ext cx="338207" cy="2014657"/>
            <a:chOff x="6905926" y="1698225"/>
            <a:chExt cx="338207" cy="2014657"/>
          </a:xfrm>
        </p:grpSpPr>
        <p:sp>
          <p:nvSpPr>
            <p:cNvPr id="982" name="Google Shape;982;p34"/>
            <p:cNvSpPr/>
            <p:nvPr/>
          </p:nvSpPr>
          <p:spPr>
            <a:xfrm>
              <a:off x="6905926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67" y="152"/>
                  </a:moveTo>
                  <a:lnTo>
                    <a:pt x="6667" y="40450"/>
                  </a:lnTo>
                  <a:lnTo>
                    <a:pt x="165" y="40450"/>
                  </a:lnTo>
                  <a:lnTo>
                    <a:pt x="165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18" y="40613"/>
                  </a:lnTo>
                  <a:lnTo>
                    <a:pt x="6818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14061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0"/>
                  </a:moveTo>
                  <a:cubicBezTo>
                    <a:pt x="618" y="0"/>
                    <a:pt x="1" y="630"/>
                    <a:pt x="1" y="1399"/>
                  </a:cubicBezTo>
                  <a:cubicBezTo>
                    <a:pt x="1" y="2168"/>
                    <a:pt x="618" y="2785"/>
                    <a:pt x="1387" y="2785"/>
                  </a:cubicBezTo>
                  <a:lnTo>
                    <a:pt x="5104" y="2785"/>
                  </a:lnTo>
                  <a:cubicBezTo>
                    <a:pt x="5873" y="2785"/>
                    <a:pt x="6503" y="2168"/>
                    <a:pt x="6503" y="1399"/>
                  </a:cubicBezTo>
                  <a:cubicBezTo>
                    <a:pt x="6503" y="630"/>
                    <a:pt x="5873" y="0"/>
                    <a:pt x="5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914061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913466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18"/>
                    <a:pt x="0" y="1387"/>
                  </a:cubicBezTo>
                  <a:cubicBezTo>
                    <a:pt x="0" y="2155"/>
                    <a:pt x="630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7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913466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31"/>
                    <a:pt x="0" y="1399"/>
                  </a:cubicBezTo>
                  <a:cubicBezTo>
                    <a:pt x="0" y="2168"/>
                    <a:pt x="630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399"/>
                  </a:cubicBezTo>
                  <a:cubicBezTo>
                    <a:pt x="6502" y="631"/>
                    <a:pt x="5885" y="1"/>
                    <a:pt x="511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913466" y="238019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0"/>
                  </a:moveTo>
                  <a:cubicBezTo>
                    <a:pt x="618" y="0"/>
                    <a:pt x="0" y="618"/>
                    <a:pt x="0" y="1386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6"/>
                  </a:cubicBezTo>
                  <a:cubicBezTo>
                    <a:pt x="6502" y="618"/>
                    <a:pt x="5885" y="0"/>
                    <a:pt x="511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913466" y="2145164"/>
              <a:ext cx="322581" cy="138795"/>
            </a:xfrm>
            <a:custGeom>
              <a:avLst/>
              <a:gdLst/>
              <a:ahLst/>
              <a:cxnLst/>
              <a:rect l="l" t="t" r="r" b="b"/>
              <a:pathLst>
                <a:path w="6503" h="2798" extrusionOk="0">
                  <a:moveTo>
                    <a:pt x="1399" y="0"/>
                  </a:moveTo>
                  <a:cubicBezTo>
                    <a:pt x="630" y="0"/>
                    <a:pt x="0" y="631"/>
                    <a:pt x="0" y="1399"/>
                  </a:cubicBezTo>
                  <a:cubicBezTo>
                    <a:pt x="0" y="2168"/>
                    <a:pt x="630" y="2798"/>
                    <a:pt x="1399" y="2798"/>
                  </a:cubicBezTo>
                  <a:lnTo>
                    <a:pt x="5116" y="2798"/>
                  </a:lnTo>
                  <a:cubicBezTo>
                    <a:pt x="5885" y="2798"/>
                    <a:pt x="6502" y="2168"/>
                    <a:pt x="6502" y="1399"/>
                  </a:cubicBezTo>
                  <a:cubicBezTo>
                    <a:pt x="6502" y="631"/>
                    <a:pt x="5885" y="0"/>
                    <a:pt x="511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914061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4"/>
          <p:cNvGrpSpPr/>
          <p:nvPr/>
        </p:nvGrpSpPr>
        <p:grpSpPr>
          <a:xfrm>
            <a:off x="5734100" y="1698225"/>
            <a:ext cx="338207" cy="2014657"/>
            <a:chOff x="6048625" y="1698225"/>
            <a:chExt cx="338207" cy="2014657"/>
          </a:xfrm>
        </p:grpSpPr>
        <p:sp>
          <p:nvSpPr>
            <p:cNvPr id="991" name="Google Shape;991;p34"/>
            <p:cNvSpPr/>
            <p:nvPr/>
          </p:nvSpPr>
          <p:spPr>
            <a:xfrm>
              <a:off x="6048625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54" y="152"/>
                  </a:moveTo>
                  <a:lnTo>
                    <a:pt x="6654" y="40450"/>
                  </a:lnTo>
                  <a:lnTo>
                    <a:pt x="151" y="4045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40613"/>
                  </a:lnTo>
                  <a:lnTo>
                    <a:pt x="6817" y="40613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056115" y="3318418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0"/>
                  </a:moveTo>
                  <a:cubicBezTo>
                    <a:pt x="631" y="0"/>
                    <a:pt x="0" y="630"/>
                    <a:pt x="0" y="1399"/>
                  </a:cubicBezTo>
                  <a:cubicBezTo>
                    <a:pt x="0" y="2168"/>
                    <a:pt x="631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3" y="2168"/>
                    <a:pt x="6515" y="1399"/>
                  </a:cubicBezTo>
                  <a:cubicBezTo>
                    <a:pt x="6515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056115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03" y="1400"/>
                  </a:cubicBezTo>
                  <a:cubicBezTo>
                    <a:pt x="6503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056115" y="3566541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15" y="1400"/>
                  </a:cubicBezTo>
                  <a:cubicBezTo>
                    <a:pt x="6515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34"/>
          <p:cNvSpPr/>
          <p:nvPr/>
        </p:nvSpPr>
        <p:spPr>
          <a:xfrm>
            <a:off x="1143200" y="4267825"/>
            <a:ext cx="138900" cy="13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2810075" y="4267825"/>
            <a:ext cx="138900" cy="1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4"/>
          <p:cNvSpPr txBox="1">
            <a:spLocks noGrp="1"/>
          </p:cNvSpPr>
          <p:nvPr>
            <p:ph type="subTitle" idx="4294967295"/>
          </p:nvPr>
        </p:nvSpPr>
        <p:spPr>
          <a:xfrm>
            <a:off x="1386875" y="4141975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Ottimo</a:t>
            </a:r>
            <a:endParaRPr dirty="0"/>
          </a:p>
        </p:txBody>
      </p:sp>
      <p:sp>
        <p:nvSpPr>
          <p:cNvPr id="998" name="Google Shape;998;p34"/>
          <p:cNvSpPr txBox="1">
            <a:spLocks noGrp="1"/>
          </p:cNvSpPr>
          <p:nvPr>
            <p:ph type="subTitle" idx="4294967295"/>
          </p:nvPr>
        </p:nvSpPr>
        <p:spPr>
          <a:xfrm>
            <a:off x="3053750" y="4141975"/>
            <a:ext cx="112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Discreto</a:t>
            </a:r>
            <a:endParaRPr dirty="0"/>
          </a:p>
        </p:txBody>
      </p:sp>
      <p:sp>
        <p:nvSpPr>
          <p:cNvPr id="999" name="Google Shape;999;p34"/>
          <p:cNvSpPr txBox="1">
            <a:spLocks noGrp="1"/>
          </p:cNvSpPr>
          <p:nvPr>
            <p:ph type="subTitle" idx="4294967295"/>
          </p:nvPr>
        </p:nvSpPr>
        <p:spPr>
          <a:xfrm>
            <a:off x="5332867" y="4141975"/>
            <a:ext cx="1082073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Suffic.</a:t>
            </a:r>
            <a:endParaRPr dirty="0"/>
          </a:p>
        </p:txBody>
      </p:sp>
      <p:sp>
        <p:nvSpPr>
          <p:cNvPr id="1000" name="Google Shape;1000;p34"/>
          <p:cNvSpPr txBox="1">
            <a:spLocks noGrp="1"/>
          </p:cNvSpPr>
          <p:nvPr>
            <p:ph type="subTitle" idx="4294967295"/>
          </p:nvPr>
        </p:nvSpPr>
        <p:spPr>
          <a:xfrm>
            <a:off x="6357550" y="4141975"/>
            <a:ext cx="112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Ottimo</a:t>
            </a:r>
            <a:endParaRPr dirty="0"/>
          </a:p>
        </p:txBody>
      </p:sp>
      <p:sp>
        <p:nvSpPr>
          <p:cNvPr id="1001" name="Google Shape;1001;p34"/>
          <p:cNvSpPr txBox="1">
            <a:spLocks noGrp="1"/>
          </p:cNvSpPr>
          <p:nvPr>
            <p:ph type="subTitle" idx="4294967295"/>
          </p:nvPr>
        </p:nvSpPr>
        <p:spPr>
          <a:xfrm>
            <a:off x="7395796" y="4141975"/>
            <a:ext cx="1082072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Discreto</a:t>
            </a:r>
            <a:endParaRPr dirty="0"/>
          </a:p>
        </p:txBody>
      </p:sp>
      <p:sp>
        <p:nvSpPr>
          <p:cNvPr id="1002" name="Google Shape;1002;p34"/>
          <p:cNvSpPr txBox="1">
            <a:spLocks noGrp="1"/>
          </p:cNvSpPr>
          <p:nvPr>
            <p:ph type="subTitle" idx="4294967295"/>
          </p:nvPr>
        </p:nvSpPr>
        <p:spPr>
          <a:xfrm>
            <a:off x="5448850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30%</a:t>
            </a:r>
            <a:endParaRPr sz="2200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subTitle" idx="4294967295"/>
          </p:nvPr>
        </p:nvSpPr>
        <p:spPr>
          <a:xfrm>
            <a:off x="6467475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CFCC"/>
                </a:solidFill>
                <a:latin typeface="Share Tech"/>
                <a:ea typeface="Share Tech"/>
                <a:cs typeface="Share Tech"/>
                <a:sym typeface="Share Tech"/>
              </a:rPr>
              <a:t>80%</a:t>
            </a:r>
            <a:endParaRPr sz="2200" dirty="0">
              <a:solidFill>
                <a:srgbClr val="00CFCC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04" name="Google Shape;1004;p34"/>
          <p:cNvSpPr txBox="1">
            <a:spLocks noGrp="1"/>
          </p:cNvSpPr>
          <p:nvPr>
            <p:ph type="subTitle" idx="4294967295"/>
          </p:nvPr>
        </p:nvSpPr>
        <p:spPr>
          <a:xfrm>
            <a:off x="7486100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50%</a:t>
            </a:r>
            <a:endParaRPr sz="2200" dirty="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94" name="Google Shape;996;p34">
            <a:extLst>
              <a:ext uri="{FF2B5EF4-FFF2-40B4-BE49-F238E27FC236}">
                <a16:creationId xmlns:a16="http://schemas.microsoft.com/office/drawing/2014/main" id="{B28ECC66-2637-44EB-AED5-B1813C33DE74}"/>
              </a:ext>
            </a:extLst>
          </p:cNvPr>
          <p:cNvSpPr/>
          <p:nvPr/>
        </p:nvSpPr>
        <p:spPr>
          <a:xfrm>
            <a:off x="1147350" y="4617900"/>
            <a:ext cx="138900" cy="1389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998;p34">
            <a:extLst>
              <a:ext uri="{FF2B5EF4-FFF2-40B4-BE49-F238E27FC236}">
                <a16:creationId xmlns:a16="http://schemas.microsoft.com/office/drawing/2014/main" id="{5F095626-5402-4507-9275-4DD0FBCC28F3}"/>
              </a:ext>
            </a:extLst>
          </p:cNvPr>
          <p:cNvSpPr txBox="1">
            <a:spLocks/>
          </p:cNvSpPr>
          <p:nvPr/>
        </p:nvSpPr>
        <p:spPr>
          <a:xfrm>
            <a:off x="1379373" y="4519175"/>
            <a:ext cx="1358971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buFont typeface="Maven Pro"/>
              <a:buNone/>
            </a:pPr>
            <a:r>
              <a:rPr lang="it-IT" dirty="0"/>
              <a:t>Sufficiente</a:t>
            </a:r>
          </a:p>
        </p:txBody>
      </p:sp>
      <p:sp>
        <p:nvSpPr>
          <p:cNvPr id="296" name="Google Shape;996;p34">
            <a:extLst>
              <a:ext uri="{FF2B5EF4-FFF2-40B4-BE49-F238E27FC236}">
                <a16:creationId xmlns:a16="http://schemas.microsoft.com/office/drawing/2014/main" id="{65E1A066-5ABC-43D2-BD33-6DE794BC0DD5}"/>
              </a:ext>
            </a:extLst>
          </p:cNvPr>
          <p:cNvSpPr/>
          <p:nvPr/>
        </p:nvSpPr>
        <p:spPr>
          <a:xfrm>
            <a:off x="2823482" y="4617900"/>
            <a:ext cx="138900" cy="138900"/>
          </a:xfrm>
          <a:prstGeom prst="rect">
            <a:avLst/>
          </a:pr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998;p34">
            <a:extLst>
              <a:ext uri="{FF2B5EF4-FFF2-40B4-BE49-F238E27FC236}">
                <a16:creationId xmlns:a16="http://schemas.microsoft.com/office/drawing/2014/main" id="{DBF5F9A8-5DB9-40C0-A5FE-CDFD8108BDC9}"/>
              </a:ext>
            </a:extLst>
          </p:cNvPr>
          <p:cNvSpPr txBox="1">
            <a:spLocks/>
          </p:cNvSpPr>
          <p:nvPr/>
        </p:nvSpPr>
        <p:spPr>
          <a:xfrm>
            <a:off x="3041371" y="4532575"/>
            <a:ext cx="1676744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buFont typeface="Maven Pro"/>
              <a:buNone/>
            </a:pPr>
            <a:r>
              <a:rPr lang="it-IT" dirty="0"/>
              <a:t>Non esplorato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36"/>
          <p:cNvGrpSpPr/>
          <p:nvPr/>
        </p:nvGrpSpPr>
        <p:grpSpPr>
          <a:xfrm>
            <a:off x="0" y="2139400"/>
            <a:ext cx="4962900" cy="3012375"/>
            <a:chOff x="0" y="2139400"/>
            <a:chExt cx="4962900" cy="3012375"/>
          </a:xfrm>
        </p:grpSpPr>
        <p:sp>
          <p:nvSpPr>
            <p:cNvPr id="1069" name="Google Shape;1069;p36"/>
            <p:cNvSpPr/>
            <p:nvPr/>
          </p:nvSpPr>
          <p:spPr>
            <a:xfrm>
              <a:off x="0" y="3486775"/>
              <a:ext cx="4038900" cy="166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4038900" y="4219500"/>
              <a:ext cx="924000" cy="9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1" name="Google Shape;1071;p36"/>
            <p:cNvGrpSpPr/>
            <p:nvPr/>
          </p:nvGrpSpPr>
          <p:grpSpPr>
            <a:xfrm>
              <a:off x="0" y="2139400"/>
              <a:ext cx="1351800" cy="1347375"/>
              <a:chOff x="0" y="2139400"/>
              <a:chExt cx="1351800" cy="1347375"/>
            </a:xfrm>
          </p:grpSpPr>
          <p:sp>
            <p:nvSpPr>
              <p:cNvPr id="1072" name="Google Shape;1072;p36"/>
              <p:cNvSpPr/>
              <p:nvPr/>
            </p:nvSpPr>
            <p:spPr>
              <a:xfrm>
                <a:off x="0" y="2562775"/>
                <a:ext cx="924000" cy="92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6"/>
              <p:cNvSpPr/>
              <p:nvPr/>
            </p:nvSpPr>
            <p:spPr>
              <a:xfrm>
                <a:off x="924000" y="2139400"/>
                <a:ext cx="427800" cy="42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4" name="Google Shape;1074;p36"/>
          <p:cNvSpPr txBox="1">
            <a:spLocks noGrp="1"/>
          </p:cNvSpPr>
          <p:nvPr>
            <p:ph type="title"/>
          </p:nvPr>
        </p:nvSpPr>
        <p:spPr>
          <a:xfrm>
            <a:off x="369822" y="3558900"/>
            <a:ext cx="322179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Esperimenti Real-Time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CasellaDiTesto 17">
            <a:extLst>
              <a:ext uri="{FF2B5EF4-FFF2-40B4-BE49-F238E27FC236}">
                <a16:creationId xmlns:a16="http://schemas.microsoft.com/office/drawing/2014/main" id="{D12399B2-A209-4776-995E-E25BC0402E0F}"/>
              </a:ext>
            </a:extLst>
          </p:cNvPr>
          <p:cNvSpPr txBox="1"/>
          <p:nvPr/>
        </p:nvSpPr>
        <p:spPr>
          <a:xfrm>
            <a:off x="204693" y="1896890"/>
            <a:ext cx="457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FF9973"/>
                </a:solidFill>
                <a:latin typeface="Maven Pro" panose="020B0604020202020204" charset="0"/>
              </a:rPr>
              <a:t>Caso 2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: Persona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interagisce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sul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letto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lentamente con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un’altra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persona (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massaggi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carezze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).</a:t>
            </a:r>
            <a:br>
              <a:rPr lang="en-GB" dirty="0">
                <a:solidFill>
                  <a:schemeClr val="bg1"/>
                </a:solidFill>
                <a:latin typeface="Maven Pro" panose="020B0604020202020204" charset="0"/>
              </a:rPr>
            </a:br>
            <a:r>
              <a:rPr lang="en-GB" dirty="0">
                <a:solidFill>
                  <a:srgbClr val="FF9973"/>
                </a:solidFill>
                <a:latin typeface="Maven Pro" panose="020B0604020202020204" charset="0"/>
              </a:rPr>
              <a:t>P.O.V. 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: Telecamera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posizionata</a:t>
            </a:r>
            <a:br>
              <a:rPr lang="en-GB" dirty="0">
                <a:solidFill>
                  <a:schemeClr val="bg1"/>
                </a:solidFill>
                <a:latin typeface="Maven Pro" panose="020B0604020202020204" charset="0"/>
              </a:rPr>
            </a:br>
            <a:r>
              <a:rPr lang="en-GB" dirty="0" err="1">
                <a:solidFill>
                  <a:srgbClr val="FF9973"/>
                </a:solidFill>
                <a:latin typeface="Maven Pro" panose="020B0604020202020204" charset="0"/>
              </a:rPr>
              <a:t>Illuminazione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: Tenue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 useBgFill="1">
        <p:nvSpPr>
          <p:cNvPr id="20" name="CasellaDiTesto 19">
            <a:extLst>
              <a:ext uri="{FF2B5EF4-FFF2-40B4-BE49-F238E27FC236}">
                <a16:creationId xmlns:a16="http://schemas.microsoft.com/office/drawing/2014/main" id="{70A32EB4-DCDA-4034-8A57-A95DFC555756}"/>
              </a:ext>
            </a:extLst>
          </p:cNvPr>
          <p:cNvSpPr txBox="1"/>
          <p:nvPr/>
        </p:nvSpPr>
        <p:spPr>
          <a:xfrm>
            <a:off x="204694" y="306818"/>
            <a:ext cx="4800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CFCC"/>
                </a:solidFill>
                <a:latin typeface="Maven Pro" panose="020B0604020202020204" charset="0"/>
              </a:rPr>
              <a:t>Caso 1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: Persona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entra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in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una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stanza e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rovista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bruscamente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tra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documenti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e laptop</a:t>
            </a:r>
            <a:br>
              <a:rPr lang="en-GB" dirty="0">
                <a:solidFill>
                  <a:schemeClr val="bg1"/>
                </a:solidFill>
                <a:latin typeface="Maven Pro" panose="020B0604020202020204" charset="0"/>
              </a:rPr>
            </a:br>
            <a:r>
              <a:rPr lang="en-GB" dirty="0">
                <a:solidFill>
                  <a:srgbClr val="00CFCC"/>
                </a:solidFill>
                <a:latin typeface="Maven Pro" panose="020B0604020202020204" charset="0"/>
              </a:rPr>
              <a:t>P.O.V. 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: Telecamera di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sicurezza</a:t>
            </a:r>
            <a:br>
              <a:rPr lang="en-GB" dirty="0">
                <a:solidFill>
                  <a:schemeClr val="bg1"/>
                </a:solidFill>
                <a:latin typeface="Maven Pro" panose="020B0604020202020204" charset="0"/>
              </a:rPr>
            </a:br>
            <a:r>
              <a:rPr lang="en-GB" dirty="0" err="1">
                <a:solidFill>
                  <a:srgbClr val="00CFCC"/>
                </a:solidFill>
                <a:latin typeface="Maven Pro" panose="020B0604020202020204" charset="0"/>
              </a:rPr>
              <a:t>Illuminazione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Completa</a:t>
            </a:r>
            <a:endParaRPr lang="it-IT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B7B07C-F2E4-4804-8455-4CC522A2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744" y="238759"/>
            <a:ext cx="2158117" cy="1059199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C24618-8AF0-4B74-8CF7-F48ED43D4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744" y="1759452"/>
            <a:ext cx="2158117" cy="1059199"/>
          </a:xfrm>
          <a:prstGeom prst="rect">
            <a:avLst/>
          </a:prstGeom>
        </p:spPr>
      </p:pic>
      <p:sp useBgFill="1">
        <p:nvSpPr>
          <p:cNvPr id="13" name="CasellaDiTesto 12">
            <a:extLst>
              <a:ext uri="{FF2B5EF4-FFF2-40B4-BE49-F238E27FC236}">
                <a16:creationId xmlns:a16="http://schemas.microsoft.com/office/drawing/2014/main" id="{2AE61AD9-B78F-4B12-BEB8-7A5618F33350}"/>
              </a:ext>
            </a:extLst>
          </p:cNvPr>
          <p:cNvSpPr txBox="1"/>
          <p:nvPr/>
        </p:nvSpPr>
        <p:spPr>
          <a:xfrm>
            <a:off x="204693" y="3340618"/>
            <a:ext cx="457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E898AC"/>
                </a:solidFill>
                <a:latin typeface="Maven Pro" panose="020B0604020202020204" charset="0"/>
              </a:rPr>
              <a:t>Caso 3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: Persona cade ad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inizio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ripresa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e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resta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fermo a terra (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simulazione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svenimento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)</a:t>
            </a:r>
            <a:br>
              <a:rPr lang="en-GB" dirty="0">
                <a:solidFill>
                  <a:schemeClr val="bg1"/>
                </a:solidFill>
                <a:latin typeface="Maven Pro" panose="020B0604020202020204" charset="0"/>
              </a:rPr>
            </a:br>
            <a:r>
              <a:rPr lang="en-GB" dirty="0">
                <a:solidFill>
                  <a:srgbClr val="E898AC"/>
                </a:solidFill>
                <a:latin typeface="Maven Pro" panose="020B0604020202020204" charset="0"/>
              </a:rPr>
              <a:t>P.O.V. 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:</a:t>
            </a:r>
            <a:r>
              <a:rPr lang="en-GB" dirty="0">
                <a:solidFill>
                  <a:srgbClr val="E898AC"/>
                </a:solidFill>
                <a:latin typeface="Maven Pro" panose="020B060402020202020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Webcam PC o Laptop</a:t>
            </a:r>
            <a:br>
              <a:rPr lang="en-GB" dirty="0">
                <a:solidFill>
                  <a:schemeClr val="bg1"/>
                </a:solidFill>
                <a:latin typeface="Maven Pro" panose="020B0604020202020204" charset="0"/>
              </a:rPr>
            </a:br>
            <a:r>
              <a:rPr lang="en-GB" dirty="0" err="1">
                <a:solidFill>
                  <a:srgbClr val="E898AC"/>
                </a:solidFill>
                <a:latin typeface="Maven Pro" panose="020B0604020202020204" charset="0"/>
              </a:rPr>
              <a:t>Illuminazione</a:t>
            </a:r>
            <a:r>
              <a:rPr lang="en-GB" dirty="0">
                <a:solidFill>
                  <a:schemeClr val="bg1"/>
                </a:solidFill>
                <a:latin typeface="Maven Pro" panose="020B0604020202020204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Maven Pro" panose="020B0604020202020204" charset="0"/>
              </a:rPr>
              <a:t>Completa</a:t>
            </a:r>
            <a:endParaRPr lang="it-IT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EEBE97-72BD-46B3-8E14-079534887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825" y="3280145"/>
            <a:ext cx="2197837" cy="1059199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290A6FE-497C-4F81-ACED-508A72573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473" y="3558319"/>
            <a:ext cx="2611622" cy="147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"/>
          <p:cNvSpPr txBox="1">
            <a:spLocks noGrp="1"/>
          </p:cNvSpPr>
          <p:nvPr>
            <p:ph type="ctrTitle"/>
          </p:nvPr>
        </p:nvSpPr>
        <p:spPr>
          <a:xfrm>
            <a:off x="577181" y="312288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898AC"/>
                </a:solidFill>
              </a:rPr>
              <a:t>ANALYTICS #2</a:t>
            </a:r>
            <a:endParaRPr dirty="0">
              <a:solidFill>
                <a:srgbClr val="E898AC"/>
              </a:solidFill>
            </a:endParaRPr>
          </a:p>
        </p:txBody>
      </p:sp>
      <p:sp>
        <p:nvSpPr>
          <p:cNvPr id="714" name="Google Shape;714;p34"/>
          <p:cNvSpPr txBox="1"/>
          <p:nvPr/>
        </p:nvSpPr>
        <p:spPr>
          <a:xfrm>
            <a:off x="605167" y="10982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CONCLUSIONI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15" name="Google Shape;715;p34"/>
          <p:cNvSpPr txBox="1"/>
          <p:nvPr/>
        </p:nvSpPr>
        <p:spPr>
          <a:xfrm>
            <a:off x="6064171" y="1098254"/>
            <a:ext cx="2180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RATING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716" name="Google Shape;716;p34"/>
          <p:cNvGrpSpPr/>
          <p:nvPr/>
        </p:nvGrpSpPr>
        <p:grpSpPr>
          <a:xfrm>
            <a:off x="483868" y="1752443"/>
            <a:ext cx="3998392" cy="2213254"/>
            <a:chOff x="2654821" y="2311071"/>
            <a:chExt cx="2279715" cy="1262120"/>
          </a:xfrm>
        </p:grpSpPr>
        <p:grpSp>
          <p:nvGrpSpPr>
            <p:cNvPr id="717" name="Google Shape;717;p34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718" name="Google Shape;718;p34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19" name="Google Shape;719;p34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34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721" name="Google Shape;721;p34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22" name="Google Shape;722;p34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723" name="Google Shape;723;p34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724" name="Google Shape;724;p34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34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34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34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00CF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728" name="Google Shape;728;p34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9" name="Google Shape;729;p34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730" name="Google Shape;730;p34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1" name="Google Shape;731;p34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4" name="Google Shape;734;p34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34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740" name="Google Shape;740;p34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4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2" name="Google Shape;742;p34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743" name="Google Shape;743;p34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45" name="Google Shape;745;p34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6" name="Google Shape;746;p34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747" name="Google Shape;747;p34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4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9" name="Google Shape;749;p34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750" name="Google Shape;750;p34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51" name="Google Shape;751;p34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" name="Google Shape;752;p34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753" name="Google Shape;753;p3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54" name="Google Shape;754;p3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755" name="Google Shape;755;p3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FF99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3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7" name="Google Shape;757;p34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758" name="Google Shape;758;p3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59" name="Google Shape;759;p3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CFCC"/>
                  </a:solidFill>
                </a:endParaRPr>
              </a:p>
            </p:txBody>
          </p:sp>
        </p:grpSp>
        <p:grpSp>
          <p:nvGrpSpPr>
            <p:cNvPr id="760" name="Google Shape;760;p34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761" name="Google Shape;761;p3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62" name="Google Shape;762;p3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34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764" name="Google Shape;764;p34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65" name="Google Shape;765;p34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6" name="Google Shape;766;p34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898AC"/>
                </a:solidFill>
              </a:endParaRPr>
            </a:p>
          </p:txBody>
        </p:sp>
        <p:grpSp>
          <p:nvGrpSpPr>
            <p:cNvPr id="769" name="Google Shape;769;p34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770" name="Google Shape;770;p3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786" name="Google Shape;786;p34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34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809" name="Google Shape;809;p3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1" name="Google Shape;811;p34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2" name="Google Shape;812;p34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813" name="Google Shape;813;p34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4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4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4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7" name="Google Shape;817;p34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4" name="Google Shape;824;p34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825" name="Google Shape;825;p34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4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4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9" name="Google Shape;829;p34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8" name="Google Shape;858;p34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859" name="Google Shape;859;p34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" name="Google Shape;861;p34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2" name="Google Shape;862;p34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863" name="Google Shape;863;p34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864" name="Google Shape;864;p34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34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866" name="Google Shape;866;p34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4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8" name="Google Shape;868;p34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34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877" name="Google Shape;877;p34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4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4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4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1" name="Google Shape;881;p34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34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890" name="Google Shape;890;p34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4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4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4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4" name="Google Shape;894;p34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898AC"/>
                </a:solidFill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6" name="Google Shape;936;p34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937" name="Google Shape;937;p34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9" name="Google Shape;939;p34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34"/>
          <p:cNvGrpSpPr/>
          <p:nvPr/>
        </p:nvGrpSpPr>
        <p:grpSpPr>
          <a:xfrm>
            <a:off x="7771352" y="1698225"/>
            <a:ext cx="338852" cy="2014657"/>
            <a:chOff x="7771352" y="1698225"/>
            <a:chExt cx="338852" cy="2014657"/>
          </a:xfrm>
        </p:grpSpPr>
        <p:sp>
          <p:nvSpPr>
            <p:cNvPr id="975" name="Google Shape;975;p34"/>
            <p:cNvSpPr/>
            <p:nvPr/>
          </p:nvSpPr>
          <p:spPr>
            <a:xfrm>
              <a:off x="7771352" y="1698225"/>
              <a:ext cx="338852" cy="2014657"/>
            </a:xfrm>
            <a:custGeom>
              <a:avLst/>
              <a:gdLst/>
              <a:ahLst/>
              <a:cxnLst/>
              <a:rect l="l" t="t" r="r" b="b"/>
              <a:pathLst>
                <a:path w="6831" h="40614" extrusionOk="0">
                  <a:moveTo>
                    <a:pt x="6666" y="152"/>
                  </a:moveTo>
                  <a:lnTo>
                    <a:pt x="6666" y="40450"/>
                  </a:lnTo>
                  <a:lnTo>
                    <a:pt x="164" y="40450"/>
                  </a:lnTo>
                  <a:lnTo>
                    <a:pt x="164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30" y="40613"/>
                  </a:lnTo>
                  <a:lnTo>
                    <a:pt x="6830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779487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0"/>
                  </a:moveTo>
                  <a:cubicBezTo>
                    <a:pt x="618" y="0"/>
                    <a:pt x="0" y="630"/>
                    <a:pt x="0" y="1399"/>
                  </a:cubicBezTo>
                  <a:cubicBezTo>
                    <a:pt x="0" y="2168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68"/>
                    <a:pt x="6502" y="1399"/>
                  </a:cubicBezTo>
                  <a:cubicBezTo>
                    <a:pt x="6502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779487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779487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5126" y="0"/>
                  </a:moveTo>
                  <a:cubicBezTo>
                    <a:pt x="5119" y="0"/>
                    <a:pt x="5111" y="1"/>
                    <a:pt x="5104" y="1"/>
                  </a:cubicBezTo>
                  <a:lnTo>
                    <a:pt x="1399" y="1"/>
                  </a:lnTo>
                  <a:cubicBezTo>
                    <a:pt x="618" y="1"/>
                    <a:pt x="0" y="618"/>
                    <a:pt x="0" y="1387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04" y="2785"/>
                  </a:lnTo>
                  <a:cubicBezTo>
                    <a:pt x="5872" y="2785"/>
                    <a:pt x="6502" y="2155"/>
                    <a:pt x="6502" y="1387"/>
                  </a:cubicBezTo>
                  <a:cubicBezTo>
                    <a:pt x="6502" y="626"/>
                    <a:pt x="5885" y="0"/>
                    <a:pt x="5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779487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6" y="1"/>
                  </a:moveTo>
                  <a:cubicBezTo>
                    <a:pt x="618" y="1"/>
                    <a:pt x="0" y="631"/>
                    <a:pt x="0" y="1399"/>
                  </a:cubicBezTo>
                  <a:cubicBezTo>
                    <a:pt x="0" y="2168"/>
                    <a:pt x="618" y="2786"/>
                    <a:pt x="1386" y="2786"/>
                  </a:cubicBezTo>
                  <a:lnTo>
                    <a:pt x="5104" y="2786"/>
                  </a:lnTo>
                  <a:cubicBezTo>
                    <a:pt x="5872" y="2786"/>
                    <a:pt x="6502" y="2168"/>
                    <a:pt x="6502" y="1399"/>
                  </a:cubicBezTo>
                  <a:cubicBezTo>
                    <a:pt x="6502" y="631"/>
                    <a:pt x="5872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779487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34"/>
          <p:cNvGrpSpPr/>
          <p:nvPr/>
        </p:nvGrpSpPr>
        <p:grpSpPr>
          <a:xfrm>
            <a:off x="6752726" y="1698225"/>
            <a:ext cx="338207" cy="2014657"/>
            <a:chOff x="6905926" y="1698225"/>
            <a:chExt cx="338207" cy="2014657"/>
          </a:xfrm>
        </p:grpSpPr>
        <p:sp>
          <p:nvSpPr>
            <p:cNvPr id="982" name="Google Shape;982;p34"/>
            <p:cNvSpPr/>
            <p:nvPr/>
          </p:nvSpPr>
          <p:spPr>
            <a:xfrm>
              <a:off x="6905926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67" y="152"/>
                  </a:moveTo>
                  <a:lnTo>
                    <a:pt x="6667" y="40450"/>
                  </a:lnTo>
                  <a:lnTo>
                    <a:pt x="165" y="40450"/>
                  </a:lnTo>
                  <a:lnTo>
                    <a:pt x="165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18" y="40613"/>
                  </a:lnTo>
                  <a:lnTo>
                    <a:pt x="6818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14061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0"/>
                  </a:moveTo>
                  <a:cubicBezTo>
                    <a:pt x="618" y="0"/>
                    <a:pt x="1" y="630"/>
                    <a:pt x="1" y="1399"/>
                  </a:cubicBezTo>
                  <a:cubicBezTo>
                    <a:pt x="1" y="2168"/>
                    <a:pt x="618" y="2785"/>
                    <a:pt x="1387" y="2785"/>
                  </a:cubicBezTo>
                  <a:lnTo>
                    <a:pt x="5104" y="2785"/>
                  </a:lnTo>
                  <a:cubicBezTo>
                    <a:pt x="5873" y="2785"/>
                    <a:pt x="6503" y="2168"/>
                    <a:pt x="6503" y="1399"/>
                  </a:cubicBezTo>
                  <a:cubicBezTo>
                    <a:pt x="6503" y="630"/>
                    <a:pt x="5873" y="0"/>
                    <a:pt x="5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914061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913466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18"/>
                    <a:pt x="0" y="1387"/>
                  </a:cubicBezTo>
                  <a:cubicBezTo>
                    <a:pt x="0" y="2155"/>
                    <a:pt x="630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7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913466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31"/>
                    <a:pt x="0" y="1399"/>
                  </a:cubicBezTo>
                  <a:cubicBezTo>
                    <a:pt x="0" y="2168"/>
                    <a:pt x="630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399"/>
                  </a:cubicBezTo>
                  <a:cubicBezTo>
                    <a:pt x="6502" y="631"/>
                    <a:pt x="5885" y="1"/>
                    <a:pt x="511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914061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4"/>
          <p:cNvGrpSpPr/>
          <p:nvPr/>
        </p:nvGrpSpPr>
        <p:grpSpPr>
          <a:xfrm>
            <a:off x="5734100" y="1698225"/>
            <a:ext cx="338207" cy="2014657"/>
            <a:chOff x="6048625" y="1698225"/>
            <a:chExt cx="338207" cy="2014657"/>
          </a:xfrm>
        </p:grpSpPr>
        <p:sp>
          <p:nvSpPr>
            <p:cNvPr id="991" name="Google Shape;991;p34"/>
            <p:cNvSpPr/>
            <p:nvPr/>
          </p:nvSpPr>
          <p:spPr>
            <a:xfrm>
              <a:off x="6048625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54" y="152"/>
                  </a:moveTo>
                  <a:lnTo>
                    <a:pt x="6654" y="40450"/>
                  </a:lnTo>
                  <a:lnTo>
                    <a:pt x="151" y="4045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40613"/>
                  </a:lnTo>
                  <a:lnTo>
                    <a:pt x="6817" y="40613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056115" y="3318418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0"/>
                  </a:moveTo>
                  <a:cubicBezTo>
                    <a:pt x="631" y="0"/>
                    <a:pt x="0" y="630"/>
                    <a:pt x="0" y="1399"/>
                  </a:cubicBezTo>
                  <a:cubicBezTo>
                    <a:pt x="0" y="2168"/>
                    <a:pt x="631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3" y="2168"/>
                    <a:pt x="6515" y="1399"/>
                  </a:cubicBezTo>
                  <a:cubicBezTo>
                    <a:pt x="6515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056115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03" y="1400"/>
                  </a:cubicBezTo>
                  <a:cubicBezTo>
                    <a:pt x="6503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056115" y="3566541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15" y="1400"/>
                  </a:cubicBezTo>
                  <a:cubicBezTo>
                    <a:pt x="6515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34"/>
          <p:cNvSpPr/>
          <p:nvPr/>
        </p:nvSpPr>
        <p:spPr>
          <a:xfrm>
            <a:off x="1143200" y="4267825"/>
            <a:ext cx="138900" cy="13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2810075" y="4267825"/>
            <a:ext cx="138900" cy="1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4"/>
          <p:cNvSpPr txBox="1">
            <a:spLocks noGrp="1"/>
          </p:cNvSpPr>
          <p:nvPr>
            <p:ph type="subTitle" idx="4294967295"/>
          </p:nvPr>
        </p:nvSpPr>
        <p:spPr>
          <a:xfrm>
            <a:off x="1386875" y="4141975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Ottimo</a:t>
            </a:r>
            <a:endParaRPr dirty="0"/>
          </a:p>
        </p:txBody>
      </p:sp>
      <p:sp>
        <p:nvSpPr>
          <p:cNvPr id="998" name="Google Shape;998;p34"/>
          <p:cNvSpPr txBox="1">
            <a:spLocks noGrp="1"/>
          </p:cNvSpPr>
          <p:nvPr>
            <p:ph type="subTitle" idx="4294967295"/>
          </p:nvPr>
        </p:nvSpPr>
        <p:spPr>
          <a:xfrm>
            <a:off x="3053750" y="4141975"/>
            <a:ext cx="112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Discreto</a:t>
            </a:r>
            <a:endParaRPr dirty="0"/>
          </a:p>
        </p:txBody>
      </p:sp>
      <p:sp>
        <p:nvSpPr>
          <p:cNvPr id="999" name="Google Shape;999;p34"/>
          <p:cNvSpPr txBox="1">
            <a:spLocks noGrp="1"/>
          </p:cNvSpPr>
          <p:nvPr>
            <p:ph type="subTitle" idx="4294967295"/>
          </p:nvPr>
        </p:nvSpPr>
        <p:spPr>
          <a:xfrm>
            <a:off x="5332867" y="4141975"/>
            <a:ext cx="1082073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Suffic.</a:t>
            </a:r>
            <a:endParaRPr dirty="0"/>
          </a:p>
        </p:txBody>
      </p:sp>
      <p:sp>
        <p:nvSpPr>
          <p:cNvPr id="1000" name="Google Shape;1000;p34"/>
          <p:cNvSpPr txBox="1">
            <a:spLocks noGrp="1"/>
          </p:cNvSpPr>
          <p:nvPr>
            <p:ph type="subTitle" idx="4294967295"/>
          </p:nvPr>
        </p:nvSpPr>
        <p:spPr>
          <a:xfrm>
            <a:off x="6357550" y="4141975"/>
            <a:ext cx="112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Ottimo</a:t>
            </a:r>
            <a:endParaRPr dirty="0"/>
          </a:p>
        </p:txBody>
      </p:sp>
      <p:sp>
        <p:nvSpPr>
          <p:cNvPr id="1001" name="Google Shape;1001;p34"/>
          <p:cNvSpPr txBox="1">
            <a:spLocks noGrp="1"/>
          </p:cNvSpPr>
          <p:nvPr>
            <p:ph type="subTitle" idx="4294967295"/>
          </p:nvPr>
        </p:nvSpPr>
        <p:spPr>
          <a:xfrm>
            <a:off x="7395796" y="4141975"/>
            <a:ext cx="1082072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Discreto</a:t>
            </a:r>
            <a:endParaRPr dirty="0"/>
          </a:p>
        </p:txBody>
      </p:sp>
      <p:sp>
        <p:nvSpPr>
          <p:cNvPr id="1002" name="Google Shape;1002;p34"/>
          <p:cNvSpPr txBox="1">
            <a:spLocks noGrp="1"/>
          </p:cNvSpPr>
          <p:nvPr>
            <p:ph type="subTitle" idx="4294967295"/>
          </p:nvPr>
        </p:nvSpPr>
        <p:spPr>
          <a:xfrm>
            <a:off x="5448850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30%</a:t>
            </a:r>
            <a:endParaRPr sz="2200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subTitle" idx="4294967295"/>
          </p:nvPr>
        </p:nvSpPr>
        <p:spPr>
          <a:xfrm>
            <a:off x="6467475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CFCC"/>
                </a:solidFill>
                <a:latin typeface="Share Tech"/>
                <a:ea typeface="Share Tech"/>
                <a:cs typeface="Share Tech"/>
                <a:sym typeface="Share Tech"/>
              </a:rPr>
              <a:t>50%</a:t>
            </a:r>
            <a:endParaRPr sz="2200" dirty="0">
              <a:solidFill>
                <a:srgbClr val="00CFCC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04" name="Google Shape;1004;p34"/>
          <p:cNvSpPr txBox="1">
            <a:spLocks noGrp="1"/>
          </p:cNvSpPr>
          <p:nvPr>
            <p:ph type="subTitle" idx="4294967295"/>
          </p:nvPr>
        </p:nvSpPr>
        <p:spPr>
          <a:xfrm>
            <a:off x="7486100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50%</a:t>
            </a:r>
            <a:endParaRPr sz="2200" dirty="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94" name="Google Shape;996;p34">
            <a:extLst>
              <a:ext uri="{FF2B5EF4-FFF2-40B4-BE49-F238E27FC236}">
                <a16:creationId xmlns:a16="http://schemas.microsoft.com/office/drawing/2014/main" id="{B28ECC66-2637-44EB-AED5-B1813C33DE74}"/>
              </a:ext>
            </a:extLst>
          </p:cNvPr>
          <p:cNvSpPr/>
          <p:nvPr/>
        </p:nvSpPr>
        <p:spPr>
          <a:xfrm>
            <a:off x="1147350" y="4617900"/>
            <a:ext cx="138900" cy="1389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998;p34">
            <a:extLst>
              <a:ext uri="{FF2B5EF4-FFF2-40B4-BE49-F238E27FC236}">
                <a16:creationId xmlns:a16="http://schemas.microsoft.com/office/drawing/2014/main" id="{5F095626-5402-4507-9275-4DD0FBCC28F3}"/>
              </a:ext>
            </a:extLst>
          </p:cNvPr>
          <p:cNvSpPr txBox="1">
            <a:spLocks/>
          </p:cNvSpPr>
          <p:nvPr/>
        </p:nvSpPr>
        <p:spPr>
          <a:xfrm>
            <a:off x="1379373" y="4519175"/>
            <a:ext cx="1358971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buFont typeface="Maven Pro"/>
              <a:buNone/>
            </a:pPr>
            <a:r>
              <a:rPr lang="it-IT" dirty="0"/>
              <a:t>Sufficiente</a:t>
            </a:r>
          </a:p>
        </p:txBody>
      </p:sp>
      <p:sp>
        <p:nvSpPr>
          <p:cNvPr id="296" name="Google Shape;996;p34">
            <a:extLst>
              <a:ext uri="{FF2B5EF4-FFF2-40B4-BE49-F238E27FC236}">
                <a16:creationId xmlns:a16="http://schemas.microsoft.com/office/drawing/2014/main" id="{65E1A066-5ABC-43D2-BD33-6DE794BC0DD5}"/>
              </a:ext>
            </a:extLst>
          </p:cNvPr>
          <p:cNvSpPr/>
          <p:nvPr/>
        </p:nvSpPr>
        <p:spPr>
          <a:xfrm>
            <a:off x="2823482" y="4617900"/>
            <a:ext cx="138900" cy="138900"/>
          </a:xfrm>
          <a:prstGeom prst="rect">
            <a:avLst/>
          </a:pr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998;p34">
            <a:extLst>
              <a:ext uri="{FF2B5EF4-FFF2-40B4-BE49-F238E27FC236}">
                <a16:creationId xmlns:a16="http://schemas.microsoft.com/office/drawing/2014/main" id="{DBF5F9A8-5DB9-40C0-A5FE-CDFD8108BDC9}"/>
              </a:ext>
            </a:extLst>
          </p:cNvPr>
          <p:cNvSpPr txBox="1">
            <a:spLocks/>
          </p:cNvSpPr>
          <p:nvPr/>
        </p:nvSpPr>
        <p:spPr>
          <a:xfrm>
            <a:off x="3041371" y="4532575"/>
            <a:ext cx="1676744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buFont typeface="Maven Pro"/>
              <a:buNone/>
            </a:pPr>
            <a:r>
              <a:rPr lang="it-IT" dirty="0"/>
              <a:t>Non esplorato</a:t>
            </a:r>
          </a:p>
        </p:txBody>
      </p:sp>
    </p:spTree>
    <p:extLst>
      <p:ext uri="{BB962C8B-B14F-4D97-AF65-F5344CB8AC3E}">
        <p14:creationId xmlns:p14="http://schemas.microsoft.com/office/powerpoint/2010/main" val="84151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>
            <a:endCxn id="1234" idx="1"/>
          </p:cNvCxnSpPr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Sviluppi Futuri</a:t>
            </a:r>
            <a:endParaRPr sz="4400" dirty="0"/>
          </a:p>
        </p:txBody>
      </p:sp>
      <p:sp>
        <p:nvSpPr>
          <p:cNvPr id="1235" name="Google Shape;1235;p43"/>
          <p:cNvSpPr txBox="1">
            <a:spLocks noGrp="1"/>
          </p:cNvSpPr>
          <p:nvPr>
            <p:ph type="body" idx="1"/>
          </p:nvPr>
        </p:nvSpPr>
        <p:spPr>
          <a:xfrm>
            <a:off x="3208050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Elementi del progetto migliorabili e idee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Sviluppi Futuri</a:t>
            </a:r>
            <a:endParaRPr dirty="0"/>
          </a:p>
        </p:txBody>
      </p:sp>
      <p:sp>
        <p:nvSpPr>
          <p:cNvPr id="1166" name="Google Shape;1166;p42"/>
          <p:cNvSpPr txBox="1">
            <a:spLocks noGrp="1"/>
          </p:cNvSpPr>
          <p:nvPr>
            <p:ph type="ctrTitle"/>
          </p:nvPr>
        </p:nvSpPr>
        <p:spPr>
          <a:xfrm>
            <a:off x="1023379" y="2667415"/>
            <a:ext cx="1557024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Hardware di Cattura Video</a:t>
            </a:r>
            <a:endParaRPr dirty="0">
              <a:solidFill>
                <a:srgbClr val="00CFCC"/>
              </a:solidFill>
            </a:endParaRPr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1"/>
          </p:nvPr>
        </p:nvSpPr>
        <p:spPr>
          <a:xfrm>
            <a:off x="737127" y="1594728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Analizzare </a:t>
            </a:r>
            <a:r>
              <a:rPr lang="it-IT" dirty="0"/>
              <a:t>I</a:t>
            </a:r>
            <a:r>
              <a:rPr lang="en" dirty="0"/>
              <a:t> risultati del sistema in modalitá Real Time utilizzando hardware piú variegato</a:t>
            </a:r>
            <a:endParaRPr dirty="0"/>
          </a:p>
        </p:txBody>
      </p:sp>
      <p:sp>
        <p:nvSpPr>
          <p:cNvPr id="1169" name="Google Shape;1169;p42"/>
          <p:cNvSpPr txBox="1">
            <a:spLocks noGrp="1"/>
          </p:cNvSpPr>
          <p:nvPr>
            <p:ph type="ctrTitle" idx="4"/>
          </p:nvPr>
        </p:nvSpPr>
        <p:spPr>
          <a:xfrm>
            <a:off x="6371224" y="2498932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898AC"/>
                </a:solidFill>
              </a:rPr>
              <a:t>Modelli CNN</a:t>
            </a:r>
            <a:endParaRPr dirty="0">
              <a:solidFill>
                <a:srgbClr val="E898AC"/>
              </a:solidFill>
            </a:endParaRPr>
          </a:p>
        </p:txBody>
      </p:sp>
      <p:sp>
        <p:nvSpPr>
          <p:cNvPr id="1170" name="Google Shape;1170;p42"/>
          <p:cNvSpPr txBox="1">
            <a:spLocks noGrp="1"/>
          </p:cNvSpPr>
          <p:nvPr>
            <p:ph type="subTitle" idx="5"/>
          </p:nvPr>
        </p:nvSpPr>
        <p:spPr>
          <a:xfrm>
            <a:off x="61765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Analizzare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risultati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</a:t>
            </a:r>
            <a:r>
              <a:rPr lang="en-GB" dirty="0" err="1"/>
              <a:t>sistema</a:t>
            </a:r>
            <a:r>
              <a:rPr lang="en-GB" dirty="0"/>
              <a:t>, </a:t>
            </a:r>
            <a:r>
              <a:rPr lang="en-GB" dirty="0" err="1"/>
              <a:t>mettendo</a:t>
            </a:r>
            <a:r>
              <a:rPr lang="en-GB" dirty="0"/>
              <a:t> a confront </a:t>
            </a:r>
            <a:r>
              <a:rPr lang="en-GB" dirty="0" err="1"/>
              <a:t>diversi</a:t>
            </a:r>
            <a:r>
              <a:rPr lang="en-GB" dirty="0"/>
              <a:t> </a:t>
            </a:r>
            <a:r>
              <a:rPr lang="en-GB" dirty="0" err="1"/>
              <a:t>modelli</a:t>
            </a:r>
            <a:r>
              <a:rPr lang="en-GB" dirty="0"/>
              <a:t> di CNN (</a:t>
            </a:r>
            <a:r>
              <a:rPr lang="en-GB" dirty="0" err="1"/>
              <a:t>MoviNet</a:t>
            </a:r>
            <a:r>
              <a:rPr lang="en-GB" dirty="0"/>
              <a:t>, </a:t>
            </a:r>
            <a:r>
              <a:rPr lang="en-GB" dirty="0" err="1"/>
              <a:t>ecc</a:t>
            </a:r>
            <a:r>
              <a:rPr lang="en-GB" dirty="0"/>
              <a:t>…)</a:t>
            </a:r>
            <a:endParaRPr dirty="0"/>
          </a:p>
        </p:txBody>
      </p:sp>
      <p:sp>
        <p:nvSpPr>
          <p:cNvPr id="1173" name="Google Shape;1173;p42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DataSet Mirati</a:t>
            </a:r>
            <a:endParaRPr dirty="0">
              <a:solidFill>
                <a:srgbClr val="FF9973"/>
              </a:solidFill>
            </a:endParaRPr>
          </a:p>
        </p:txBody>
      </p:sp>
      <p:sp>
        <p:nvSpPr>
          <p:cNvPr id="1174" name="Google Shape;1174;p42"/>
          <p:cNvSpPr txBox="1">
            <a:spLocks noGrp="1"/>
          </p:cNvSpPr>
          <p:nvPr>
            <p:ph type="subTitle" idx="13"/>
          </p:nvPr>
        </p:nvSpPr>
        <p:spPr>
          <a:xfrm>
            <a:off x="3486424" y="3465473"/>
            <a:ext cx="2171151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Utilizzare e sfruttare diversi DataSet, incentrati su diversi settori</a:t>
            </a:r>
            <a:endParaRPr dirty="0"/>
          </a:p>
        </p:txBody>
      </p:sp>
      <p:sp>
        <p:nvSpPr>
          <p:cNvPr id="1178" name="Google Shape;1178;p42"/>
          <p:cNvSpPr/>
          <p:nvPr/>
        </p:nvSpPr>
        <p:spPr>
          <a:xfrm>
            <a:off x="4361163" y="300528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2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3" name="Google Shape;1183;p42"/>
          <p:cNvCxnSpPr>
            <a:stCxn id="1180" idx="3"/>
            <a:endCxn id="1178" idx="1"/>
          </p:cNvCxnSpPr>
          <p:nvPr/>
        </p:nvCxnSpPr>
        <p:spPr>
          <a:xfrm>
            <a:off x="2041325" y="1370992"/>
            <a:ext cx="2319900" cy="1842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42"/>
          <p:cNvCxnSpPr>
            <a:stCxn id="1178" idx="3"/>
            <a:endCxn id="1182" idx="1"/>
          </p:cNvCxnSpPr>
          <p:nvPr/>
        </p:nvCxnSpPr>
        <p:spPr>
          <a:xfrm rot="10800000" flipH="1">
            <a:off x="4776663" y="1371034"/>
            <a:ext cx="2327400" cy="18420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5" name="Google Shape;1185;p42"/>
          <p:cNvGrpSpPr/>
          <p:nvPr/>
        </p:nvGrpSpPr>
        <p:grpSpPr>
          <a:xfrm>
            <a:off x="4436544" y="3036686"/>
            <a:ext cx="264813" cy="352693"/>
            <a:chOff x="6703732" y="3346936"/>
            <a:chExt cx="264813" cy="352693"/>
          </a:xfrm>
        </p:grpSpPr>
        <p:sp>
          <p:nvSpPr>
            <p:cNvPr id="1186" name="Google Shape;1186;p42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2"/>
          <p:cNvGrpSpPr/>
          <p:nvPr/>
        </p:nvGrpSpPr>
        <p:grpSpPr>
          <a:xfrm>
            <a:off x="1697949" y="3039620"/>
            <a:ext cx="271244" cy="346801"/>
            <a:chOff x="4899999" y="2882095"/>
            <a:chExt cx="271244" cy="346801"/>
          </a:xfrm>
        </p:grpSpPr>
        <p:sp>
          <p:nvSpPr>
            <p:cNvPr id="1192" name="Google Shape;1192;p4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2"/>
          <p:cNvGrpSpPr/>
          <p:nvPr/>
        </p:nvGrpSpPr>
        <p:grpSpPr>
          <a:xfrm>
            <a:off x="1707236" y="1198029"/>
            <a:ext cx="260283" cy="345914"/>
            <a:chOff x="8055961" y="2881842"/>
            <a:chExt cx="260283" cy="345914"/>
          </a:xfrm>
        </p:grpSpPr>
        <p:sp>
          <p:nvSpPr>
            <p:cNvPr id="1203" name="Google Shape;1203;p42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2"/>
          <p:cNvGrpSpPr/>
          <p:nvPr/>
        </p:nvGrpSpPr>
        <p:grpSpPr>
          <a:xfrm>
            <a:off x="7177875" y="1192351"/>
            <a:ext cx="279513" cy="357255"/>
            <a:chOff x="4897750" y="2415639"/>
            <a:chExt cx="279513" cy="357255"/>
          </a:xfrm>
        </p:grpSpPr>
        <p:sp>
          <p:nvSpPr>
            <p:cNvPr id="1208" name="Google Shape;1208;p42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2"/>
          <p:cNvGrpSpPr/>
          <p:nvPr/>
        </p:nvGrpSpPr>
        <p:grpSpPr>
          <a:xfrm>
            <a:off x="7185420" y="3036299"/>
            <a:ext cx="264433" cy="353454"/>
            <a:chOff x="8054820" y="2416399"/>
            <a:chExt cx="264433" cy="353454"/>
          </a:xfrm>
        </p:grpSpPr>
        <p:sp>
          <p:nvSpPr>
            <p:cNvPr id="1217" name="Google Shape;1217;p42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2"/>
          <p:cNvGrpSpPr/>
          <p:nvPr/>
        </p:nvGrpSpPr>
        <p:grpSpPr>
          <a:xfrm>
            <a:off x="4435014" y="1193126"/>
            <a:ext cx="267854" cy="355735"/>
            <a:chOff x="4903389" y="1500214"/>
            <a:chExt cx="267854" cy="355735"/>
          </a:xfrm>
        </p:grpSpPr>
        <p:sp>
          <p:nvSpPr>
            <p:cNvPr id="1224" name="Google Shape;1224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000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CONCETTI </a:t>
            </a:r>
            <a:r>
              <a:rPr lang="en" dirty="0">
                <a:solidFill>
                  <a:srgbClr val="FF9973"/>
                </a:solidFill>
              </a:rPr>
              <a:t>BASE</a:t>
            </a:r>
            <a:r>
              <a:rPr lang="en" dirty="0"/>
              <a:t> DIETRO AL PROGETTO</a:t>
            </a:r>
            <a:endParaRPr dirty="0"/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2" name="Google Shape;1102;p38"/>
          <p:cNvSpPr txBox="1">
            <a:spLocks noGrp="1"/>
          </p:cNvSpPr>
          <p:nvPr>
            <p:ph type="ctrTitle" idx="4294967295"/>
          </p:nvPr>
        </p:nvSpPr>
        <p:spPr>
          <a:xfrm>
            <a:off x="610450" y="1977263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PAPERS</a:t>
            </a:r>
            <a:endParaRPr sz="1800" dirty="0"/>
          </a:p>
        </p:txBody>
      </p: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269914" y="1483688"/>
            <a:ext cx="257909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Studio dell’area di ricerca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(Fonti: ricerche personali e Prof. Dentamaro)</a:t>
            </a:r>
            <a:endParaRPr sz="1400" dirty="0"/>
          </a:p>
        </p:txBody>
      </p:sp>
      <p:sp>
        <p:nvSpPr>
          <p:cNvPr id="1104" name="Google Shape;1104;p38"/>
          <p:cNvSpPr txBox="1">
            <a:spLocks noGrp="1"/>
          </p:cNvSpPr>
          <p:nvPr>
            <p:ph type="ctrTitle" idx="4294967295"/>
          </p:nvPr>
        </p:nvSpPr>
        <p:spPr>
          <a:xfrm>
            <a:off x="6720390" y="3438422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PYTHON</a:t>
            </a:r>
            <a:endParaRPr sz="1800" dirty="0"/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720378" y="366058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Linguaggio pieno di librerie utili per la realizzazione e l’analisi dei risultati</a:t>
            </a:r>
            <a:br>
              <a:rPr lang="en" sz="1400" dirty="0"/>
            </a:br>
            <a:r>
              <a:rPr lang="en" sz="1400" dirty="0"/>
              <a:t>(PyCharm)</a:t>
            </a:r>
          </a:p>
        </p:txBody>
      </p:sp>
      <p:sp>
        <p:nvSpPr>
          <p:cNvPr id="1106" name="Google Shape;1106;p38"/>
          <p:cNvSpPr txBox="1">
            <a:spLocks noGrp="1"/>
          </p:cNvSpPr>
          <p:nvPr>
            <p:ph type="ctrTitle" idx="4294967295"/>
          </p:nvPr>
        </p:nvSpPr>
        <p:spPr>
          <a:xfrm>
            <a:off x="2647200" y="3438422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DATASET</a:t>
            </a:r>
            <a:endParaRPr sz="1800" dirty="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532864" y="3660597"/>
            <a:ext cx="2109900" cy="1071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F</a:t>
            </a:r>
            <a:r>
              <a:rPr lang="it-IT" sz="1400" dirty="0"/>
              <a:t>o</a:t>
            </a:r>
            <a:r>
              <a:rPr lang="en" sz="1400" dirty="0"/>
              <a:t>nte abbondante di video per poter realizzare un sistema congruo</a:t>
            </a:r>
            <a:endParaRPr sz="1400" dirty="0"/>
          </a:p>
        </p:txBody>
      </p:sp>
      <p:sp>
        <p:nvSpPr>
          <p:cNvPr id="1108" name="Google Shape;1108;p38"/>
          <p:cNvSpPr txBox="1">
            <a:spLocks noGrp="1"/>
          </p:cNvSpPr>
          <p:nvPr>
            <p:ph type="ctrTitle" idx="4294967295"/>
          </p:nvPr>
        </p:nvSpPr>
        <p:spPr>
          <a:xfrm>
            <a:off x="4683963" y="1977263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CONVOLUZIONE</a:t>
            </a:r>
            <a:endParaRPr sz="1800" dirty="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569650" y="1489967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Scelta della Rete Neurale idonea al progetto da realizzare</a:t>
            </a:r>
            <a:endParaRPr sz="1400" dirty="0"/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673853" y="3269203"/>
            <a:ext cx="179169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</a:rPr>
              <a:t>ACTION</a:t>
            </a:r>
            <a:br>
              <a:rPr lang="en" sz="2400" dirty="0">
                <a:solidFill>
                  <a:schemeClr val="accent2"/>
                </a:solidFill>
              </a:rPr>
            </a:br>
            <a:r>
              <a:rPr lang="en" sz="2400" dirty="0">
                <a:solidFill>
                  <a:schemeClr val="accent2"/>
                </a:solidFill>
              </a:rPr>
              <a:t>RECOGNITION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9446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UCF101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9814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I3D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6429318" y="2129977"/>
            <a:ext cx="2463419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</a:rPr>
              <a:t>CODING</a:t>
            </a:r>
            <a:endParaRPr sz="24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48" y="2079486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2902549" y="194565"/>
            <a:ext cx="2960400" cy="1884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accent2"/>
                </a:solidFill>
              </a:rPr>
              <a:t>Realizzato</a:t>
            </a:r>
            <a:r>
              <a:rPr lang="en-GB" dirty="0">
                <a:solidFill>
                  <a:schemeClr val="accent2"/>
                </a:solidFill>
              </a:rPr>
              <a:t> da:</a:t>
            </a: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Mario Franco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m.franco34@studenti.uniba.it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Antonio </a:t>
            </a:r>
            <a:r>
              <a:rPr lang="en-GB" dirty="0" err="1"/>
              <a:t>Curione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linkClick r:id="rId4"/>
              </a:rPr>
              <a:t>a.curione7@studenti.uniba.it</a:t>
            </a:r>
            <a:endParaRPr dirty="0"/>
          </a:p>
        </p:txBody>
      </p:sp>
      <p:sp>
        <p:nvSpPr>
          <p:cNvPr id="1363" name="Google Shape;1363;p47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 useBgFill="1">
        <p:nvSpPr>
          <p:cNvPr id="24" name="Google Shape;1362;p47">
            <a:extLst>
              <a:ext uri="{FF2B5EF4-FFF2-40B4-BE49-F238E27FC236}">
                <a16:creationId xmlns:a16="http://schemas.microsoft.com/office/drawing/2014/main" id="{5F7B3451-9842-4896-A098-2D78B7238D11}"/>
              </a:ext>
            </a:extLst>
          </p:cNvPr>
          <p:cNvSpPr txBox="1">
            <a:spLocks/>
          </p:cNvSpPr>
          <p:nvPr/>
        </p:nvSpPr>
        <p:spPr>
          <a:xfrm>
            <a:off x="1946675" y="3478773"/>
            <a:ext cx="4872147" cy="14928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None/>
              <a:defRPr sz="2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None/>
              <a:defRPr sz="2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None/>
              <a:defRPr sz="2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None/>
              <a:defRPr sz="2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None/>
              <a:defRPr sz="2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None/>
              <a:defRPr sz="2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None/>
              <a:defRPr sz="2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None/>
              <a:defRPr sz="21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000" dirty="0"/>
              <a:t>Crediti: Prof. V. </a:t>
            </a:r>
            <a:r>
              <a:rPr lang="it-IT" sz="1000" dirty="0" err="1"/>
              <a:t>Dentamaro</a:t>
            </a:r>
            <a:r>
              <a:rPr lang="it-IT" sz="1000" dirty="0"/>
              <a:t> per le direttive riguardo la scelta dell’argomento e di documenti scientifici da consultare</a:t>
            </a:r>
          </a:p>
          <a:p>
            <a:pPr marL="0" indent="0"/>
            <a:endParaRPr lang="it-IT" sz="1000" dirty="0"/>
          </a:p>
          <a:p>
            <a:pPr marL="0" indent="0"/>
            <a:r>
              <a:rPr lang="it-IT" sz="1000" dirty="0"/>
              <a:t>Referenze:   Human action </a:t>
            </a:r>
            <a:r>
              <a:rPr lang="it-IT" sz="1000" dirty="0" err="1"/>
              <a:t>recognition</a:t>
            </a:r>
            <a:r>
              <a:rPr lang="it-IT" sz="1000" dirty="0"/>
              <a:t> and the </a:t>
            </a:r>
            <a:r>
              <a:rPr lang="it-IT" sz="1000" dirty="0" err="1"/>
              <a:t>Kinetics</a:t>
            </a:r>
            <a:r>
              <a:rPr lang="it-IT" sz="1000" dirty="0"/>
              <a:t> Dataset, A. </a:t>
            </a:r>
            <a:r>
              <a:rPr lang="it-IT" sz="1000" dirty="0" err="1"/>
              <a:t>Zisserman</a:t>
            </a:r>
            <a:br>
              <a:rPr lang="it-IT" sz="1000" dirty="0"/>
            </a:br>
            <a:r>
              <a:rPr lang="it-IT" sz="1000" dirty="0"/>
              <a:t>UCF101 – Action </a:t>
            </a:r>
            <a:r>
              <a:rPr lang="it-IT" sz="1000" dirty="0" err="1"/>
              <a:t>Recognition</a:t>
            </a:r>
            <a:r>
              <a:rPr lang="it-IT" sz="1000" dirty="0"/>
              <a:t> Data Set, Official Site</a:t>
            </a:r>
          </a:p>
          <a:p>
            <a:pPr marL="0" indent="0"/>
            <a:r>
              <a:rPr lang="it-IT" sz="1000" dirty="0"/>
              <a:t>D2I </a:t>
            </a:r>
            <a:r>
              <a:rPr lang="it-IT" sz="1000" dirty="0" err="1"/>
              <a:t>Convolutional</a:t>
            </a:r>
            <a:r>
              <a:rPr lang="it-IT" sz="1000" dirty="0"/>
              <a:t> </a:t>
            </a:r>
            <a:r>
              <a:rPr lang="it-IT" sz="1000" dirty="0" err="1"/>
              <a:t>Neural</a:t>
            </a:r>
            <a:r>
              <a:rPr lang="it-IT" sz="1000" dirty="0"/>
              <a:t> Networks</a:t>
            </a:r>
          </a:p>
          <a:p>
            <a:pPr marL="0" indent="0"/>
            <a:r>
              <a:rPr lang="en-US" sz="1000" dirty="0"/>
              <a:t>Hands On Machine Learning with Scikit Learn, </a:t>
            </a:r>
            <a:r>
              <a:rPr lang="en-US" sz="1000" dirty="0" err="1"/>
              <a:t>Keras</a:t>
            </a:r>
            <a:r>
              <a:rPr lang="en-US" sz="1000" dirty="0"/>
              <a:t> and TensorFlow, Concepts Tools, </a:t>
            </a:r>
            <a:r>
              <a:rPr lang="en-US" sz="1000" dirty="0" err="1"/>
              <a:t>Aurélien</a:t>
            </a:r>
            <a:r>
              <a:rPr lang="en-US" sz="1000" dirty="0"/>
              <a:t> </a:t>
            </a:r>
            <a:r>
              <a:rPr lang="en-US" sz="1000" dirty="0" err="1"/>
              <a:t>Géron</a:t>
            </a:r>
            <a:endParaRPr lang="it-IT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209620" y="566400"/>
            <a:ext cx="3758136" cy="3453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 breve…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Il “</a:t>
            </a:r>
            <a:r>
              <a:rPr lang="en" sz="1400" dirty="0">
                <a:solidFill>
                  <a:srgbClr val="E898AC"/>
                </a:solidFill>
              </a:rPr>
              <a:t>main goal</a:t>
            </a:r>
            <a:r>
              <a:rPr lang="en" sz="1400" dirty="0"/>
              <a:t>” é analizzare un video e riconoscere </a:t>
            </a:r>
            <a:r>
              <a:rPr lang="en" sz="1400" dirty="0">
                <a:solidFill>
                  <a:srgbClr val="E898AC"/>
                </a:solidFill>
              </a:rPr>
              <a:t>l’azione compiuta</a:t>
            </a:r>
            <a:r>
              <a:rPr lang="en" sz="1400" dirty="0"/>
              <a:t> da un </a:t>
            </a:r>
            <a:r>
              <a:rPr lang="en" sz="1400" dirty="0">
                <a:solidFill>
                  <a:srgbClr val="E898AC"/>
                </a:solidFill>
              </a:rPr>
              <a:t>umano</a:t>
            </a:r>
            <a:r>
              <a:rPr lang="en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Possiamo dividere le azioni in due classi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400" dirty="0">
                <a:solidFill>
                  <a:srgbClr val="00CFCC"/>
                </a:solidFill>
              </a:rPr>
              <a:t>Statiche</a:t>
            </a:r>
            <a:r>
              <a:rPr lang="en" sz="1400" dirty="0"/>
              <a:t>: azioni semplici che non hanno bisogno di piú di un frame per essere riconosciute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400" dirty="0">
                <a:solidFill>
                  <a:srgbClr val="00CFCC"/>
                </a:solidFill>
              </a:rPr>
              <a:t>Dinamiche</a:t>
            </a:r>
            <a:r>
              <a:rPr lang="en" sz="1400" dirty="0"/>
              <a:t>: azioni complesse che invece hanno bisogno di piú frame per essere riconosciute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898AC"/>
              </a:solidFill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163312" y="150402"/>
            <a:ext cx="444069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COS’</a:t>
            </a:r>
            <a:r>
              <a:rPr lang="en-GB" sz="2600" dirty="0"/>
              <a:t>É </a:t>
            </a:r>
            <a:r>
              <a:rPr lang="en-GB" sz="2600" dirty="0">
                <a:solidFill>
                  <a:srgbClr val="00CFCC"/>
                </a:solidFill>
              </a:rPr>
              <a:t>L’ACTION</a:t>
            </a:r>
            <a:r>
              <a:rPr lang="en-GB" sz="2600" dirty="0"/>
              <a:t> RECOGNITION?</a:t>
            </a:r>
            <a:endParaRPr sz="2600"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107862" y="410875"/>
            <a:ext cx="3578241" cy="4214913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 descr="Immagine che contiene testo, diverso, mucchio, stesso&#10;&#10;Descrizione generata automaticamente">
            <a:extLst>
              <a:ext uri="{FF2B5EF4-FFF2-40B4-BE49-F238E27FC236}">
                <a16:creationId xmlns:a16="http://schemas.microsoft.com/office/drawing/2014/main" id="{9E4213CF-D924-4ECC-8258-20516099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385" y="688479"/>
            <a:ext cx="1882263" cy="1906644"/>
          </a:xfrm>
          <a:prstGeom prst="rect">
            <a:avLst/>
          </a:prstGeom>
        </p:spPr>
      </p:pic>
      <p:pic>
        <p:nvPicPr>
          <p:cNvPr id="7" name="Immagine 6" descr="Immagine che contiene testo, diverso, mucchio, vario&#10;&#10;Descrizione generata automaticamente">
            <a:extLst>
              <a:ext uri="{FF2B5EF4-FFF2-40B4-BE49-F238E27FC236}">
                <a16:creationId xmlns:a16="http://schemas.microsoft.com/office/drawing/2014/main" id="{528F6306-7F22-45CB-A132-F364F399B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721" y="2324781"/>
            <a:ext cx="1828624" cy="1906645"/>
          </a:xfrm>
          <a:prstGeom prst="rect">
            <a:avLst/>
          </a:prstGeom>
        </p:spPr>
      </p:pic>
      <p:sp>
        <p:nvSpPr>
          <p:cNvPr id="69" name="Google Shape;595;p29">
            <a:extLst>
              <a:ext uri="{FF2B5EF4-FFF2-40B4-BE49-F238E27FC236}">
                <a16:creationId xmlns:a16="http://schemas.microsoft.com/office/drawing/2014/main" id="{23DEC5A9-CE8F-4575-BE25-E2F6EE8BA376}"/>
              </a:ext>
            </a:extLst>
          </p:cNvPr>
          <p:cNvSpPr/>
          <p:nvPr/>
        </p:nvSpPr>
        <p:spPr>
          <a:xfrm>
            <a:off x="821803" y="4110228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95;p29">
            <a:extLst>
              <a:ext uri="{FF2B5EF4-FFF2-40B4-BE49-F238E27FC236}">
                <a16:creationId xmlns:a16="http://schemas.microsoft.com/office/drawing/2014/main" id="{5113DD24-097C-464C-ACDA-5C88D9E29487}"/>
              </a:ext>
            </a:extLst>
          </p:cNvPr>
          <p:cNvSpPr/>
          <p:nvPr/>
        </p:nvSpPr>
        <p:spPr>
          <a:xfrm>
            <a:off x="8262994" y="4468572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595;p29">
            <a:extLst>
              <a:ext uri="{FF2B5EF4-FFF2-40B4-BE49-F238E27FC236}">
                <a16:creationId xmlns:a16="http://schemas.microsoft.com/office/drawing/2014/main" id="{64305E12-E8F6-48D9-A8CD-ACC4CBFCD95A}"/>
              </a:ext>
            </a:extLst>
          </p:cNvPr>
          <p:cNvSpPr/>
          <p:nvPr/>
        </p:nvSpPr>
        <p:spPr>
          <a:xfrm>
            <a:off x="8873794" y="2236266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19C02B0-7478-4042-8D82-C1FE9DDDDCC5}"/>
              </a:ext>
            </a:extLst>
          </p:cNvPr>
          <p:cNvSpPr txBox="1"/>
          <p:nvPr/>
        </p:nvSpPr>
        <p:spPr>
          <a:xfrm>
            <a:off x="7884446" y="2178114"/>
            <a:ext cx="10851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9973"/>
                </a:solidFill>
                <a:latin typeface="Maven Pro" panose="020B0604020202020204" charset="0"/>
              </a:rPr>
              <a:t>ESEMPI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D9A661-85E8-4821-B493-F8C83B685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137" y="2324781"/>
            <a:ext cx="2481929" cy="1923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447676" y="87425"/>
            <a:ext cx="375044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COS’</a:t>
            </a:r>
            <a:r>
              <a:rPr lang="en-GB" sz="2600" dirty="0"/>
              <a:t>É </a:t>
            </a:r>
            <a:r>
              <a:rPr lang="en-GB" sz="2600" dirty="0">
                <a:solidFill>
                  <a:srgbClr val="E898AC"/>
                </a:solidFill>
              </a:rPr>
              <a:t>L’UCF101</a:t>
            </a:r>
            <a:r>
              <a:rPr lang="en-GB" sz="2600" dirty="0"/>
              <a:t> DATASET?</a:t>
            </a:r>
            <a:endParaRPr sz="2600" dirty="0"/>
          </a:p>
        </p:txBody>
      </p:sp>
      <p:cxnSp>
        <p:nvCxnSpPr>
          <p:cNvPr id="593" name="Google Shape;593;p29"/>
          <p:cNvCxnSpPr>
            <a:cxnSpLocks/>
          </p:cNvCxnSpPr>
          <p:nvPr/>
        </p:nvCxnSpPr>
        <p:spPr>
          <a:xfrm rot="5400000">
            <a:off x="5684437" y="2093362"/>
            <a:ext cx="4328623" cy="1543050"/>
          </a:xfrm>
          <a:prstGeom prst="bentConnector3">
            <a:avLst>
              <a:gd name="adj1" fmla="val 9114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595;p29">
            <a:extLst>
              <a:ext uri="{FF2B5EF4-FFF2-40B4-BE49-F238E27FC236}">
                <a16:creationId xmlns:a16="http://schemas.microsoft.com/office/drawing/2014/main" id="{74B44051-A028-4239-8151-30BC7D435BE7}"/>
              </a:ext>
            </a:extLst>
          </p:cNvPr>
          <p:cNvSpPr/>
          <p:nvPr/>
        </p:nvSpPr>
        <p:spPr>
          <a:xfrm>
            <a:off x="8544225" y="547688"/>
            <a:ext cx="152099" cy="152887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528;p28">
            <a:extLst>
              <a:ext uri="{FF2B5EF4-FFF2-40B4-BE49-F238E27FC236}">
                <a16:creationId xmlns:a16="http://schemas.microsoft.com/office/drawing/2014/main" id="{69DBAAD8-3386-4AFA-8D8F-45E5A0533588}"/>
              </a:ext>
            </a:extLst>
          </p:cNvPr>
          <p:cNvGrpSpPr/>
          <p:nvPr/>
        </p:nvGrpSpPr>
        <p:grpSpPr>
          <a:xfrm>
            <a:off x="-722065" y="-471675"/>
            <a:ext cx="2291257" cy="2922300"/>
            <a:chOff x="4882900" y="-64350"/>
            <a:chExt cx="2493750" cy="2922300"/>
          </a:xfrm>
        </p:grpSpPr>
        <p:sp>
          <p:nvSpPr>
            <p:cNvPr id="47" name="Google Shape;529;p28">
              <a:extLst>
                <a:ext uri="{FF2B5EF4-FFF2-40B4-BE49-F238E27FC236}">
                  <a16:creationId xmlns:a16="http://schemas.microsoft.com/office/drawing/2014/main" id="{77A7BCB3-A256-4A91-BF7D-CBDAA33AAD19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0;p28">
              <a:extLst>
                <a:ext uri="{FF2B5EF4-FFF2-40B4-BE49-F238E27FC236}">
                  <a16:creationId xmlns:a16="http://schemas.microsoft.com/office/drawing/2014/main" id="{4BA4C4F5-E137-4F41-87C2-90F07B9F35D0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1;p28">
              <a:extLst>
                <a:ext uri="{FF2B5EF4-FFF2-40B4-BE49-F238E27FC236}">
                  <a16:creationId xmlns:a16="http://schemas.microsoft.com/office/drawing/2014/main" id="{CACD90FE-1355-4FC8-801D-1AA15E8866C8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2;p28">
              <a:extLst>
                <a:ext uri="{FF2B5EF4-FFF2-40B4-BE49-F238E27FC236}">
                  <a16:creationId xmlns:a16="http://schemas.microsoft.com/office/drawing/2014/main" id="{6DD98049-3503-4D2D-AF2F-B56991016580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33;p28">
              <a:extLst>
                <a:ext uri="{FF2B5EF4-FFF2-40B4-BE49-F238E27FC236}">
                  <a16:creationId xmlns:a16="http://schemas.microsoft.com/office/drawing/2014/main" id="{B4BEFE6E-78CD-42B6-BABB-C32DA9DF5403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08;p28">
            <a:extLst>
              <a:ext uri="{FF2B5EF4-FFF2-40B4-BE49-F238E27FC236}">
                <a16:creationId xmlns:a16="http://schemas.microsoft.com/office/drawing/2014/main" id="{2E8AED37-87FB-48E2-A6D6-49AD2979E4AE}"/>
              </a:ext>
            </a:extLst>
          </p:cNvPr>
          <p:cNvGrpSpPr/>
          <p:nvPr/>
        </p:nvGrpSpPr>
        <p:grpSpPr>
          <a:xfrm flipH="1">
            <a:off x="1569192" y="700575"/>
            <a:ext cx="3050109" cy="3734688"/>
            <a:chOff x="2501950" y="1507050"/>
            <a:chExt cx="2392350" cy="2696525"/>
          </a:xfrm>
        </p:grpSpPr>
        <p:sp>
          <p:nvSpPr>
            <p:cNvPr id="53" name="Google Shape;509;p28">
              <a:extLst>
                <a:ext uri="{FF2B5EF4-FFF2-40B4-BE49-F238E27FC236}">
                  <a16:creationId xmlns:a16="http://schemas.microsoft.com/office/drawing/2014/main" id="{36EE7DE5-D732-41F2-84F7-753DC3C70F3C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10;p28">
              <a:extLst>
                <a:ext uri="{FF2B5EF4-FFF2-40B4-BE49-F238E27FC236}">
                  <a16:creationId xmlns:a16="http://schemas.microsoft.com/office/drawing/2014/main" id="{15F48797-F88F-4E7F-9F52-DB7E511BED64}"/>
                </a:ext>
              </a:extLst>
            </p:cNvPr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11;p28">
              <a:extLst>
                <a:ext uri="{FF2B5EF4-FFF2-40B4-BE49-F238E27FC236}">
                  <a16:creationId xmlns:a16="http://schemas.microsoft.com/office/drawing/2014/main" id="{E7E7CA41-162D-4D8F-9665-47A9EB28C787}"/>
                </a:ext>
              </a:extLst>
            </p:cNvPr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12;p28">
              <a:extLst>
                <a:ext uri="{FF2B5EF4-FFF2-40B4-BE49-F238E27FC236}">
                  <a16:creationId xmlns:a16="http://schemas.microsoft.com/office/drawing/2014/main" id="{6319E489-BD9C-4FFA-8CEE-654EF83B44F6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13;p28">
              <a:extLst>
                <a:ext uri="{FF2B5EF4-FFF2-40B4-BE49-F238E27FC236}">
                  <a16:creationId xmlns:a16="http://schemas.microsoft.com/office/drawing/2014/main" id="{E79A41F7-9BD0-4E22-86D2-FA3315E7F476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14;p28">
              <a:extLst>
                <a:ext uri="{FF2B5EF4-FFF2-40B4-BE49-F238E27FC236}">
                  <a16:creationId xmlns:a16="http://schemas.microsoft.com/office/drawing/2014/main" id="{1C183D04-10CA-4DEB-A9B4-F4F6217A8B0C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15;p28">
              <a:extLst>
                <a:ext uri="{FF2B5EF4-FFF2-40B4-BE49-F238E27FC236}">
                  <a16:creationId xmlns:a16="http://schemas.microsoft.com/office/drawing/2014/main" id="{D4AB4FC3-603E-4967-8B8C-B3FD730FA676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16;p28">
              <a:extLst>
                <a:ext uri="{FF2B5EF4-FFF2-40B4-BE49-F238E27FC236}">
                  <a16:creationId xmlns:a16="http://schemas.microsoft.com/office/drawing/2014/main" id="{B631231D-03CD-4959-A4FD-A76E6F438ECC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17;p28">
              <a:extLst>
                <a:ext uri="{FF2B5EF4-FFF2-40B4-BE49-F238E27FC236}">
                  <a16:creationId xmlns:a16="http://schemas.microsoft.com/office/drawing/2014/main" id="{56A347F2-E142-449B-AEF6-55503C8DFD93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18;p28">
              <a:extLst>
                <a:ext uri="{FF2B5EF4-FFF2-40B4-BE49-F238E27FC236}">
                  <a16:creationId xmlns:a16="http://schemas.microsoft.com/office/drawing/2014/main" id="{678B7C7A-0E7C-4436-AAEC-DE0C4E1F6444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19;p28">
              <a:extLst>
                <a:ext uri="{FF2B5EF4-FFF2-40B4-BE49-F238E27FC236}">
                  <a16:creationId xmlns:a16="http://schemas.microsoft.com/office/drawing/2014/main" id="{CE1E08EA-4A1E-4CA6-A1BE-47774D89CFED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0;p28">
              <a:extLst>
                <a:ext uri="{FF2B5EF4-FFF2-40B4-BE49-F238E27FC236}">
                  <a16:creationId xmlns:a16="http://schemas.microsoft.com/office/drawing/2014/main" id="{51DC1E7C-73C2-4DF6-BC77-0B4315590E82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1;p28">
              <a:extLst>
                <a:ext uri="{FF2B5EF4-FFF2-40B4-BE49-F238E27FC236}">
                  <a16:creationId xmlns:a16="http://schemas.microsoft.com/office/drawing/2014/main" id="{A4ACE561-BFB2-4D6C-AE7E-7EBEABEDA438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2;p28">
              <a:extLst>
                <a:ext uri="{FF2B5EF4-FFF2-40B4-BE49-F238E27FC236}">
                  <a16:creationId xmlns:a16="http://schemas.microsoft.com/office/drawing/2014/main" id="{B8E726AB-409E-4AEA-B00D-B54A21EA80C1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3;p28">
              <a:extLst>
                <a:ext uri="{FF2B5EF4-FFF2-40B4-BE49-F238E27FC236}">
                  <a16:creationId xmlns:a16="http://schemas.microsoft.com/office/drawing/2014/main" id="{42208D42-5771-411E-9BF6-7DEFBDA08AED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4;p28">
              <a:extLst>
                <a:ext uri="{FF2B5EF4-FFF2-40B4-BE49-F238E27FC236}">
                  <a16:creationId xmlns:a16="http://schemas.microsoft.com/office/drawing/2014/main" id="{77640F7C-08D8-4EDC-BC50-4691D4F88362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5;p28">
              <a:extLst>
                <a:ext uri="{FF2B5EF4-FFF2-40B4-BE49-F238E27FC236}">
                  <a16:creationId xmlns:a16="http://schemas.microsoft.com/office/drawing/2014/main" id="{38A32E5F-75AD-4BA7-8EC6-C9766F56BF38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6;p28">
              <a:extLst>
                <a:ext uri="{FF2B5EF4-FFF2-40B4-BE49-F238E27FC236}">
                  <a16:creationId xmlns:a16="http://schemas.microsoft.com/office/drawing/2014/main" id="{CF585305-A402-458F-AAB5-B7876ED27CB0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7;p28">
              <a:extLst>
                <a:ext uri="{FF2B5EF4-FFF2-40B4-BE49-F238E27FC236}">
                  <a16:creationId xmlns:a16="http://schemas.microsoft.com/office/drawing/2014/main" id="{B0D14E58-EDA7-411B-BDFD-558D9B7925F5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FCF6AF32-E953-4367-8FBF-D169A3A77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75" y="954764"/>
            <a:ext cx="2430522" cy="162259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AA7DAB1-9CEF-44B1-A691-DE9D09AB9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680" y="2482838"/>
            <a:ext cx="2430517" cy="858521"/>
          </a:xfrm>
          <a:prstGeom prst="rect">
            <a:avLst/>
          </a:prstGeom>
        </p:spPr>
      </p:pic>
      <p:pic>
        <p:nvPicPr>
          <p:cNvPr id="24" name="Immagine 23" descr="Immagine che contiene testo, strumento scrittorio, stazionario, matita&#10;&#10;Descrizione generata automaticamente">
            <a:extLst>
              <a:ext uri="{FF2B5EF4-FFF2-40B4-BE49-F238E27FC236}">
                <a16:creationId xmlns:a16="http://schemas.microsoft.com/office/drawing/2014/main" id="{FB792CA8-3800-4229-9787-1D4D4E414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680" y="3306791"/>
            <a:ext cx="2430517" cy="876544"/>
          </a:xfrm>
          <a:prstGeom prst="rect">
            <a:avLst/>
          </a:prstGeom>
        </p:spPr>
      </p:pic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0A79203E-0F2A-4D01-A06A-1F0D46EAF774}"/>
              </a:ext>
            </a:extLst>
          </p:cNvPr>
          <p:cNvSpPr txBox="1"/>
          <p:nvPr/>
        </p:nvSpPr>
        <p:spPr>
          <a:xfrm>
            <a:off x="4619301" y="740939"/>
            <a:ext cx="3848303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bg1"/>
                </a:solidFill>
              </a:rPr>
              <a:t>Uno dei </a:t>
            </a:r>
            <a:r>
              <a:rPr lang="en" sz="1400" dirty="0">
                <a:solidFill>
                  <a:srgbClr val="FF9973"/>
                </a:solidFill>
              </a:rPr>
              <a:t>dataset</a:t>
            </a:r>
            <a:r>
              <a:rPr lang="en" sz="1400" dirty="0">
                <a:solidFill>
                  <a:schemeClr val="bg1"/>
                </a:solidFill>
              </a:rPr>
              <a:t> piu’ grandi, presenti sul web, di azioni umane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bg1"/>
                </a:solidFill>
              </a:rPr>
              <a:t>Al suo interno ci sono </a:t>
            </a:r>
            <a:r>
              <a:rPr lang="en" sz="1400" dirty="0">
                <a:solidFill>
                  <a:srgbClr val="FF9973"/>
                </a:solidFill>
              </a:rPr>
              <a:t>101 classi di azione</a:t>
            </a:r>
            <a:r>
              <a:rPr lang="en" sz="1400" dirty="0">
                <a:solidFill>
                  <a:schemeClr val="bg1"/>
                </a:solidFill>
              </a:rPr>
              <a:t>, in cui sono distribuite </a:t>
            </a:r>
            <a:r>
              <a:rPr lang="en" sz="1400" dirty="0">
                <a:solidFill>
                  <a:srgbClr val="00CFCC"/>
                </a:solidFill>
              </a:rPr>
              <a:t>13k clips </a:t>
            </a:r>
            <a:r>
              <a:rPr lang="en" sz="1400" dirty="0">
                <a:solidFill>
                  <a:schemeClr val="bg1"/>
                </a:solidFill>
              </a:rPr>
              <a:t>e circa 27 ore di video totali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I video sono </a:t>
            </a:r>
            <a:r>
              <a:rPr lang="en" dirty="0">
                <a:solidFill>
                  <a:srgbClr val="E898AC"/>
                </a:solidFill>
              </a:rPr>
              <a:t>clip realistiche </a:t>
            </a:r>
            <a:r>
              <a:rPr lang="en" dirty="0">
                <a:solidFill>
                  <a:schemeClr val="bg1"/>
                </a:solidFill>
              </a:rPr>
              <a:t>di persone, caricate principalmente su </a:t>
            </a:r>
            <a:r>
              <a:rPr lang="en" dirty="0">
                <a:solidFill>
                  <a:srgbClr val="E898AC"/>
                </a:solidFill>
              </a:rPr>
              <a:t>Youtube</a:t>
            </a:r>
          </a:p>
          <a:p>
            <a:pPr marL="1524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</a:pPr>
            <a:endParaRPr lang="en" dirty="0">
              <a:solidFill>
                <a:srgbClr val="FF9973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Il suo obiettivo é di </a:t>
            </a:r>
            <a:r>
              <a:rPr lang="en" dirty="0">
                <a:solidFill>
                  <a:srgbClr val="00CFCC"/>
                </a:solidFill>
              </a:rPr>
              <a:t>incoraggiare</a:t>
            </a:r>
            <a:r>
              <a:rPr lang="en" dirty="0">
                <a:solidFill>
                  <a:schemeClr val="bg1"/>
                </a:solidFill>
              </a:rPr>
              <a:t> piu’ ricerche sull’ A.C. 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Ci sono </a:t>
            </a:r>
            <a:r>
              <a:rPr lang="en" dirty="0">
                <a:solidFill>
                  <a:srgbClr val="FF9973"/>
                </a:solidFill>
              </a:rPr>
              <a:t>5 macro categorie </a:t>
            </a:r>
            <a:r>
              <a:rPr lang="en" dirty="0">
                <a:solidFill>
                  <a:schemeClr val="bg1"/>
                </a:solidFill>
              </a:rPr>
              <a:t>che racchiudono le classi:</a:t>
            </a:r>
          </a:p>
          <a:p>
            <a:pPr marL="1524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</a:pPr>
            <a:endParaRPr lang="en" dirty="0">
              <a:solidFill>
                <a:schemeClr val="bg1"/>
              </a:solidFill>
            </a:endParaRPr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ingdings" panose="05000000000000000000" pitchFamily="2" charset="2"/>
              <a:buChar char="q"/>
            </a:pPr>
            <a:r>
              <a:rPr lang="en" dirty="0">
                <a:solidFill>
                  <a:srgbClr val="00CFCC"/>
                </a:solidFill>
              </a:rPr>
              <a:t>Interazione Uomo – Oggetto</a:t>
            </a:r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ingdings" panose="05000000000000000000" pitchFamily="2" charset="2"/>
              <a:buChar char="q"/>
            </a:pPr>
            <a:r>
              <a:rPr lang="en" dirty="0">
                <a:solidFill>
                  <a:srgbClr val="FF9973"/>
                </a:solidFill>
              </a:rPr>
              <a:t>Interazione Uomo – Uomo</a:t>
            </a:r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ingdings" panose="05000000000000000000" pitchFamily="2" charset="2"/>
              <a:buChar char="q"/>
            </a:pPr>
            <a:r>
              <a:rPr lang="en" dirty="0">
                <a:solidFill>
                  <a:srgbClr val="E898AC"/>
                </a:solidFill>
              </a:rPr>
              <a:t>Body – Motion Only</a:t>
            </a:r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bg1"/>
                </a:solidFill>
              </a:rPr>
              <a:t>Interazioni con uno strumento musicale</a:t>
            </a:r>
          </a:p>
          <a:p>
            <a:pPr marL="4381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bg1"/>
                </a:solidFill>
              </a:rPr>
              <a:t>Sports</a:t>
            </a:r>
          </a:p>
          <a:p>
            <a:pPr marL="438150" lvl="6" indent="-2857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4" name="Google Shape;594;p29">
            <a:extLst>
              <a:ext uri="{FF2B5EF4-FFF2-40B4-BE49-F238E27FC236}">
                <a16:creationId xmlns:a16="http://schemas.microsoft.com/office/drawing/2014/main" id="{091C103A-A5FE-40E7-86FD-3818FA2A9A31}"/>
              </a:ext>
            </a:extLst>
          </p:cNvPr>
          <p:cNvSpPr/>
          <p:nvPr/>
        </p:nvSpPr>
        <p:spPr>
          <a:xfrm>
            <a:off x="787515" y="4532137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9C56576A-3002-48D4-A2FC-7CC3E0E510A9}"/>
              </a:ext>
            </a:extLst>
          </p:cNvPr>
          <p:cNvSpPr txBox="1"/>
          <p:nvPr/>
        </p:nvSpPr>
        <p:spPr>
          <a:xfrm>
            <a:off x="7029597" y="4635173"/>
            <a:ext cx="1590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>
                <a:solidFill>
                  <a:schemeClr val="bg1"/>
                </a:solidFill>
                <a:latin typeface="Maven Pro" panose="020B0604020202020204" charset="0"/>
              </a:rPr>
              <a:t>Riferimento</a:t>
            </a:r>
            <a:r>
              <a:rPr lang="en-GB" sz="800" dirty="0">
                <a:solidFill>
                  <a:schemeClr val="bg1"/>
                </a:solidFill>
                <a:latin typeface="Maven Pro" panose="020B0604020202020204" charset="0"/>
              </a:rPr>
              <a:t>: </a:t>
            </a:r>
          </a:p>
          <a:p>
            <a:r>
              <a:rPr lang="en-GB" sz="800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UCF101 – Action Recognition Data Set</a:t>
            </a:r>
            <a:endParaRPr lang="it-IT" sz="800" dirty="0">
              <a:solidFill>
                <a:schemeClr val="bg1"/>
              </a:solidFill>
              <a:effectLst/>
              <a:latin typeface="Maven Pr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PERCH</a:t>
            </a:r>
            <a:r>
              <a:rPr lang="en-GB" dirty="0"/>
              <a:t>É </a:t>
            </a:r>
            <a:r>
              <a:rPr lang="en-GB" sz="3200" dirty="0">
                <a:solidFill>
                  <a:srgbClr val="00CFCC"/>
                </a:solidFill>
              </a:rPr>
              <a:t>UCF101</a:t>
            </a:r>
            <a:r>
              <a:rPr lang="en-GB" sz="3200" dirty="0"/>
              <a:t> E NON </a:t>
            </a:r>
            <a:r>
              <a:rPr lang="en-GB" sz="3200" dirty="0">
                <a:solidFill>
                  <a:srgbClr val="FF9973"/>
                </a:solidFill>
              </a:rPr>
              <a:t>ALTRO</a:t>
            </a:r>
            <a:r>
              <a:rPr lang="en-GB" sz="3200" dirty="0"/>
              <a:t>?</a:t>
            </a:r>
            <a:endParaRPr dirty="0"/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23634" y="1912466"/>
            <a:ext cx="106816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UCF101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856033" y="2490265"/>
            <a:ext cx="2620500" cy="1512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Contiene </a:t>
            </a:r>
            <a:r>
              <a:rPr lang="en" dirty="0">
                <a:solidFill>
                  <a:srgbClr val="00CFCC"/>
                </a:solidFill>
              </a:rPr>
              <a:t>piu’ categorie</a:t>
            </a:r>
            <a:r>
              <a:rPr lang="en" dirty="0"/>
              <a:t>, e a sua volta ha piu’ </a:t>
            </a:r>
            <a:r>
              <a:rPr lang="en" dirty="0">
                <a:solidFill>
                  <a:srgbClr val="00CFCC"/>
                </a:solidFill>
              </a:rPr>
              <a:t>varietá</a:t>
            </a:r>
            <a:r>
              <a:rPr lang="en" dirty="0"/>
              <a:t> in termini di “</a:t>
            </a:r>
            <a:r>
              <a:rPr lang="en" dirty="0">
                <a:solidFill>
                  <a:srgbClr val="00CFCC"/>
                </a:solidFill>
              </a:rPr>
              <a:t>viewpoints</a:t>
            </a:r>
            <a:r>
              <a:rPr lang="en" dirty="0"/>
              <a:t>”, “camera </a:t>
            </a:r>
            <a:r>
              <a:rPr lang="en" dirty="0">
                <a:solidFill>
                  <a:srgbClr val="00CFCC"/>
                </a:solidFill>
              </a:rPr>
              <a:t>motions</a:t>
            </a:r>
            <a:r>
              <a:rPr lang="en" dirty="0"/>
              <a:t>”, illuminazione e </a:t>
            </a:r>
            <a:r>
              <a:rPr lang="en" dirty="0">
                <a:solidFill>
                  <a:srgbClr val="00CFCC"/>
                </a:solidFill>
              </a:rPr>
              <a:t>qualit</a:t>
            </a:r>
            <a:r>
              <a:rPr lang="en-GB" dirty="0">
                <a:solidFill>
                  <a:srgbClr val="00CFCC"/>
                </a:solidFill>
              </a:rPr>
              <a:t>à </a:t>
            </a:r>
            <a:r>
              <a:rPr lang="en-GB" dirty="0"/>
              <a:t>di immagine</a:t>
            </a:r>
            <a:endParaRPr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7001301" y="1196025"/>
            <a:ext cx="118637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HMDB51</a:t>
            </a:r>
            <a:endParaRPr dirty="0"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6124596" y="1684093"/>
            <a:ext cx="206307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Contiene </a:t>
            </a:r>
            <a:r>
              <a:rPr lang="en" dirty="0">
                <a:solidFill>
                  <a:srgbClr val="FF9973"/>
                </a:solidFill>
              </a:rPr>
              <a:t>meno categorie </a:t>
            </a:r>
            <a:r>
              <a:rPr lang="en" dirty="0"/>
              <a:t>e allo stesso tempo, molte categorie riguardo diversi </a:t>
            </a:r>
            <a:r>
              <a:rPr lang="en" dirty="0">
                <a:solidFill>
                  <a:srgbClr val="FF9973"/>
                </a:solidFill>
              </a:rPr>
              <a:t>movimenti facciali </a:t>
            </a:r>
            <a:r>
              <a:rPr lang="en" dirty="0"/>
              <a:t>(sorridere, ridere, masticare)</a:t>
            </a:r>
            <a:endParaRPr dirty="0"/>
          </a:p>
        </p:txBody>
      </p:sp>
      <p:grpSp>
        <p:nvGrpSpPr>
          <p:cNvPr id="576" name="Google Shape;576;p29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77" name="Google Shape;577;p29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8" name="Google Shape;578;p29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29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5" name="Google Shape;585;p29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29"/>
          <p:cNvCxnSpPr>
            <a:cxnSpLocks/>
            <a:stCxn id="572" idx="1"/>
          </p:cNvCxnSpPr>
          <p:nvPr/>
        </p:nvCxnSpPr>
        <p:spPr>
          <a:xfrm rot="10800000" flipH="1" flipV="1">
            <a:off x="923634" y="2201365"/>
            <a:ext cx="1636416" cy="1925205"/>
          </a:xfrm>
          <a:prstGeom prst="bentConnector4">
            <a:avLst>
              <a:gd name="adj1" fmla="val -13970"/>
              <a:gd name="adj2" fmla="val 9941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5410"/>
              <a:gd name="adj2" fmla="val 7836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56321" y="4065972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7967" y="3424228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2098D63-04E4-4B2B-8092-DB149B01A204}"/>
              </a:ext>
            </a:extLst>
          </p:cNvPr>
          <p:cNvSpPr txBox="1"/>
          <p:nvPr/>
        </p:nvSpPr>
        <p:spPr>
          <a:xfrm>
            <a:off x="562296" y="1049340"/>
            <a:ext cx="57554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bg1"/>
                </a:solidFill>
                <a:latin typeface="Maven Pro" panose="020B0604020202020204" charset="0"/>
              </a:rPr>
              <a:t>É</a:t>
            </a:r>
            <a:r>
              <a:rPr lang="en-GB" sz="1400" dirty="0"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vero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che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 prima vista, ci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aspetta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che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una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rgbClr val="E898AC"/>
                </a:solidFill>
                <a:latin typeface="Maven Pro" panose="020B0604020202020204" charset="0"/>
              </a:rPr>
              <a:t>classificazione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tra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>
                <a:solidFill>
                  <a:srgbClr val="E898AC"/>
                </a:solidFill>
                <a:latin typeface="Maven Pro" panose="020B0604020202020204" charset="0"/>
              </a:rPr>
              <a:t>101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>
                <a:solidFill>
                  <a:srgbClr val="E898AC"/>
                </a:solidFill>
                <a:latin typeface="Maven Pro" panose="020B0604020202020204" charset="0"/>
              </a:rPr>
              <a:t>categorie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dovrebbe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essere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piu’ </a:t>
            </a:r>
            <a:r>
              <a:rPr lang="en-US" dirty="0" err="1">
                <a:solidFill>
                  <a:srgbClr val="E898AC"/>
                </a:solidFill>
                <a:latin typeface="Maven Pro" panose="020B0604020202020204" charset="0"/>
              </a:rPr>
              <a:t>ardua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rispetto a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categorie,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tuttavia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…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123A5910-FB1E-4D86-94AB-5AC151BEA596}"/>
              </a:ext>
            </a:extLst>
          </p:cNvPr>
          <p:cNvSpPr txBox="1"/>
          <p:nvPr/>
        </p:nvSpPr>
        <p:spPr>
          <a:xfrm>
            <a:off x="2850768" y="4591882"/>
            <a:ext cx="29369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  <a:latin typeface="Maven Pro" panose="020B0604020202020204" charset="0"/>
              </a:rPr>
              <a:t>98% accuracy </a:t>
            </a:r>
            <a:endParaRPr lang="it-IT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FFAC2A0-629A-47CA-AB60-17E78E7CF4C9}"/>
              </a:ext>
            </a:extLst>
          </p:cNvPr>
          <p:cNvSpPr txBox="1"/>
          <p:nvPr/>
        </p:nvSpPr>
        <p:spPr>
          <a:xfrm>
            <a:off x="5102746" y="45964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~</a:t>
            </a:r>
            <a:r>
              <a:rPr lang="en-GB" sz="1200" dirty="0">
                <a:solidFill>
                  <a:schemeClr val="bg1"/>
                </a:solidFill>
                <a:latin typeface="Maven Pro" panose="020B0604020202020204" charset="0"/>
              </a:rPr>
              <a:t>81% accuracy </a:t>
            </a:r>
            <a:endParaRPr lang="it-IT" sz="1200" dirty="0">
              <a:latin typeface="Maven Pro" panose="020B0604020202020204" charset="0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96F94843-AE26-442D-8439-21937159216B}"/>
              </a:ext>
            </a:extLst>
          </p:cNvPr>
          <p:cNvSpPr txBox="1"/>
          <p:nvPr/>
        </p:nvSpPr>
        <p:spPr>
          <a:xfrm>
            <a:off x="3771535" y="2532345"/>
            <a:ext cx="1747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Maven Pro" panose="020B0604020202020204" charset="0"/>
              </a:rPr>
              <a:t>I3D Model State of Art</a:t>
            </a:r>
            <a:endParaRPr lang="it-IT" sz="1200" dirty="0">
              <a:latin typeface="Maven Pro" panose="020B0604020202020204" charset="0"/>
            </a:endParaRP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7AA495A-8844-4107-9CD7-28B9139D877B}"/>
              </a:ext>
            </a:extLst>
          </p:cNvPr>
          <p:cNvSpPr txBox="1"/>
          <p:nvPr/>
        </p:nvSpPr>
        <p:spPr>
          <a:xfrm>
            <a:off x="7041079" y="3494169"/>
            <a:ext cx="19991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>
                <a:solidFill>
                  <a:schemeClr val="bg1"/>
                </a:solidFill>
                <a:latin typeface="Maven Pro" panose="020B0604020202020204" charset="0"/>
              </a:rPr>
              <a:t>Riferimento</a:t>
            </a:r>
            <a:r>
              <a:rPr lang="en-GB" sz="800" dirty="0">
                <a:solidFill>
                  <a:schemeClr val="bg1"/>
                </a:solidFill>
                <a:latin typeface="Maven Pro" panose="020B0604020202020204" charset="0"/>
              </a:rPr>
              <a:t>: </a:t>
            </a:r>
            <a:r>
              <a:rPr lang="en-GB" sz="800" dirty="0">
                <a:solidFill>
                  <a:schemeClr val="bg1"/>
                </a:solidFill>
                <a:effectLst/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Quo Vadis, action recognition? A new model and the Kinetics dataset, J. </a:t>
            </a:r>
            <a:r>
              <a:rPr lang="en-GB" sz="800" dirty="0" err="1">
                <a:solidFill>
                  <a:schemeClr val="bg1"/>
                </a:solidFill>
                <a:effectLst/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Carreira</a:t>
            </a:r>
            <a:r>
              <a:rPr lang="en-GB" sz="800" dirty="0">
                <a:solidFill>
                  <a:schemeClr val="bg1"/>
                </a:solidFill>
                <a:effectLst/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 A. Zisserman</a:t>
            </a:r>
            <a:endParaRPr lang="it-IT" sz="800" dirty="0">
              <a:solidFill>
                <a:schemeClr val="bg1"/>
              </a:solidFill>
              <a:effectLst/>
              <a:latin typeface="Maven Pr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7662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533983" y="339036"/>
            <a:ext cx="5069869" cy="969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COS’É </a:t>
            </a:r>
            <a:r>
              <a:rPr lang="it-IT" sz="2800" dirty="0">
                <a:solidFill>
                  <a:schemeClr val="bg1"/>
                </a:solidFill>
              </a:rPr>
              <a:t>UNA</a:t>
            </a:r>
            <a:r>
              <a:rPr lang="it-IT" sz="2800" dirty="0">
                <a:solidFill>
                  <a:srgbClr val="FF9973"/>
                </a:solidFill>
              </a:rPr>
              <a:t> </a:t>
            </a:r>
            <a:r>
              <a:rPr lang="it-IT" sz="2800" dirty="0">
                <a:solidFill>
                  <a:srgbClr val="00CFCC"/>
                </a:solidFill>
              </a:rPr>
              <a:t>RETE</a:t>
            </a:r>
            <a:r>
              <a:rPr lang="it-IT" sz="2800" dirty="0">
                <a:solidFill>
                  <a:srgbClr val="FF9973"/>
                </a:solidFill>
              </a:rPr>
              <a:t> NEURALE </a:t>
            </a:r>
            <a:r>
              <a:rPr lang="it-IT" sz="2800" dirty="0">
                <a:solidFill>
                  <a:srgbClr val="E898AC"/>
                </a:solidFill>
              </a:rPr>
              <a:t>CONVOLUZIONALE </a:t>
            </a:r>
            <a:r>
              <a:rPr lang="it-IT" sz="2800" dirty="0">
                <a:solidFill>
                  <a:schemeClr val="bg1"/>
                </a:solidFill>
              </a:rPr>
              <a:t>?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00" name="Google Shape;700;p33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14850"/>
          <a:stretch/>
        </p:blipFill>
        <p:spPr>
          <a:xfrm>
            <a:off x="478782" y="1412154"/>
            <a:ext cx="3595623" cy="26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3"/>
          <p:cNvSpPr/>
          <p:nvPr/>
        </p:nvSpPr>
        <p:spPr>
          <a:xfrm>
            <a:off x="4062404" y="1927559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3870374" y="847963"/>
            <a:ext cx="4586141" cy="830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it-IT" sz="1200" dirty="0"/>
              <a:t>É un’architettura di rete per il </a:t>
            </a:r>
            <a:r>
              <a:rPr lang="it-IT" sz="1200" dirty="0">
                <a:solidFill>
                  <a:srgbClr val="00CFCC"/>
                </a:solidFill>
              </a:rPr>
              <a:t>deep learning </a:t>
            </a:r>
            <a:r>
              <a:rPr lang="it-IT" sz="1200" dirty="0"/>
              <a:t>che apprende direttamente dai dati, </a:t>
            </a:r>
            <a:r>
              <a:rPr lang="it-IT" sz="1200" dirty="0">
                <a:solidFill>
                  <a:srgbClr val="00CFCC"/>
                </a:solidFill>
              </a:rPr>
              <a:t>eliminando</a:t>
            </a:r>
            <a:r>
              <a:rPr lang="it-IT" sz="1200" dirty="0"/>
              <a:t> la necessità di estrarre </a:t>
            </a:r>
            <a:r>
              <a:rPr lang="it-IT" sz="1200" dirty="0">
                <a:solidFill>
                  <a:srgbClr val="00CFCC"/>
                </a:solidFill>
              </a:rPr>
              <a:t>manualmente</a:t>
            </a:r>
            <a:r>
              <a:rPr lang="it-IT" sz="1200" dirty="0"/>
              <a:t> le </a:t>
            </a:r>
            <a:r>
              <a:rPr lang="it-IT" sz="1200" dirty="0">
                <a:solidFill>
                  <a:srgbClr val="00CFCC"/>
                </a:solidFill>
              </a:rPr>
              <a:t>feature</a:t>
            </a:r>
            <a:r>
              <a:rPr lang="it-IT" sz="1200" dirty="0"/>
              <a:t>.</a:t>
            </a:r>
          </a:p>
          <a:p>
            <a:pPr marL="114300" indent="0">
              <a:buNone/>
            </a:pPr>
            <a:endParaRPr lang="it-IT" sz="1400" dirty="0"/>
          </a:p>
        </p:txBody>
      </p:sp>
      <p:sp>
        <p:nvSpPr>
          <p:cNvPr id="708" name="Google Shape;708;p33"/>
          <p:cNvSpPr/>
          <p:nvPr/>
        </p:nvSpPr>
        <p:spPr>
          <a:xfrm>
            <a:off x="8814378" y="3029158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23A080C-6990-4743-88D7-66FB059A4E06}"/>
              </a:ext>
            </a:extLst>
          </p:cNvPr>
          <p:cNvSpPr txBox="1"/>
          <p:nvPr/>
        </p:nvSpPr>
        <p:spPr>
          <a:xfrm>
            <a:off x="4329359" y="1647544"/>
            <a:ext cx="4642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r">
              <a:buNone/>
            </a:pPr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Le </a:t>
            </a:r>
            <a:r>
              <a:rPr lang="it-IT" sz="1200" dirty="0">
                <a:solidFill>
                  <a:srgbClr val="FF9973"/>
                </a:solidFill>
                <a:latin typeface="Maven Pro" panose="020B0604020202020204" charset="0"/>
              </a:rPr>
              <a:t>CNN</a:t>
            </a:r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 sono particolarmente utili per individuare </a:t>
            </a:r>
            <a:r>
              <a:rPr lang="it-IT" sz="1200" dirty="0">
                <a:solidFill>
                  <a:srgbClr val="FF9973"/>
                </a:solidFill>
                <a:latin typeface="Maven Pro" panose="020B0604020202020204" charset="0"/>
              </a:rPr>
              <a:t>pattern</a:t>
            </a:r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 nelle immagini per il </a:t>
            </a:r>
            <a:r>
              <a:rPr lang="it-IT" sz="1200" dirty="0">
                <a:solidFill>
                  <a:srgbClr val="FF9973"/>
                </a:solidFill>
                <a:latin typeface="Maven Pro" panose="020B0604020202020204" charset="0"/>
              </a:rPr>
              <a:t>riconoscimento</a:t>
            </a:r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 di oggetti, volti e scene. Inoltre, possono essere efficaci per la </a:t>
            </a:r>
            <a:r>
              <a:rPr lang="it-IT" sz="1200" dirty="0">
                <a:solidFill>
                  <a:srgbClr val="FF9973"/>
                </a:solidFill>
                <a:latin typeface="Maven Pro" panose="020B0604020202020204" charset="0"/>
              </a:rPr>
              <a:t>classificazione</a:t>
            </a:r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 di dati non immagine come dati audio e segnali.</a:t>
            </a: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39BCCEC-0852-410E-A916-69B13018C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693" y="3954623"/>
            <a:ext cx="3604383" cy="911909"/>
          </a:xfrm>
          <a:prstGeom prst="rect">
            <a:avLst/>
          </a:prstGeom>
        </p:spPr>
      </p:pic>
      <p:grpSp>
        <p:nvGrpSpPr>
          <p:cNvPr id="17" name="Google Shape;508;p28">
            <a:extLst>
              <a:ext uri="{FF2B5EF4-FFF2-40B4-BE49-F238E27FC236}">
                <a16:creationId xmlns:a16="http://schemas.microsoft.com/office/drawing/2014/main" id="{07BC2DA1-AB2B-44C6-B7DB-A36B69C8AB38}"/>
              </a:ext>
            </a:extLst>
          </p:cNvPr>
          <p:cNvGrpSpPr/>
          <p:nvPr/>
        </p:nvGrpSpPr>
        <p:grpSpPr>
          <a:xfrm flipH="1">
            <a:off x="4419300" y="3849665"/>
            <a:ext cx="4462818" cy="1125681"/>
            <a:chOff x="2501950" y="1507050"/>
            <a:chExt cx="2392350" cy="2696525"/>
          </a:xfrm>
        </p:grpSpPr>
        <p:sp>
          <p:nvSpPr>
            <p:cNvPr id="18" name="Google Shape;509;p28">
              <a:extLst>
                <a:ext uri="{FF2B5EF4-FFF2-40B4-BE49-F238E27FC236}">
                  <a16:creationId xmlns:a16="http://schemas.microsoft.com/office/drawing/2014/main" id="{F6D6BA75-5D99-403D-A448-0C17C6C44501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0;p28">
              <a:extLst>
                <a:ext uri="{FF2B5EF4-FFF2-40B4-BE49-F238E27FC236}">
                  <a16:creationId xmlns:a16="http://schemas.microsoft.com/office/drawing/2014/main" id="{70899826-55B6-4C9A-8648-042A129E3D4E}"/>
                </a:ext>
              </a:extLst>
            </p:cNvPr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1;p28">
              <a:extLst>
                <a:ext uri="{FF2B5EF4-FFF2-40B4-BE49-F238E27FC236}">
                  <a16:creationId xmlns:a16="http://schemas.microsoft.com/office/drawing/2014/main" id="{4A145109-D622-4F37-92BC-673E1278F4DB}"/>
                </a:ext>
              </a:extLst>
            </p:cNvPr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2;p28">
              <a:extLst>
                <a:ext uri="{FF2B5EF4-FFF2-40B4-BE49-F238E27FC236}">
                  <a16:creationId xmlns:a16="http://schemas.microsoft.com/office/drawing/2014/main" id="{43D4F4F3-3B4A-420D-9FD1-D1DD8423039F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3;p28">
              <a:extLst>
                <a:ext uri="{FF2B5EF4-FFF2-40B4-BE49-F238E27FC236}">
                  <a16:creationId xmlns:a16="http://schemas.microsoft.com/office/drawing/2014/main" id="{27906A8C-476E-415C-A3B1-4AC037843824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4;p28">
              <a:extLst>
                <a:ext uri="{FF2B5EF4-FFF2-40B4-BE49-F238E27FC236}">
                  <a16:creationId xmlns:a16="http://schemas.microsoft.com/office/drawing/2014/main" id="{2B3FF6EF-94E7-4FA5-ADD5-DFA58BC63664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5;p28">
              <a:extLst>
                <a:ext uri="{FF2B5EF4-FFF2-40B4-BE49-F238E27FC236}">
                  <a16:creationId xmlns:a16="http://schemas.microsoft.com/office/drawing/2014/main" id="{1DC1ABBB-02C8-4520-BE17-11453BDCE381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6;p28">
              <a:extLst>
                <a:ext uri="{FF2B5EF4-FFF2-40B4-BE49-F238E27FC236}">
                  <a16:creationId xmlns:a16="http://schemas.microsoft.com/office/drawing/2014/main" id="{AA9D80FD-4ED3-47D2-A503-67FBBB135384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7;p28">
              <a:extLst>
                <a:ext uri="{FF2B5EF4-FFF2-40B4-BE49-F238E27FC236}">
                  <a16:creationId xmlns:a16="http://schemas.microsoft.com/office/drawing/2014/main" id="{1879BB3E-41A5-45A1-AF7B-A0854BFF7FCD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8;p28">
              <a:extLst>
                <a:ext uri="{FF2B5EF4-FFF2-40B4-BE49-F238E27FC236}">
                  <a16:creationId xmlns:a16="http://schemas.microsoft.com/office/drawing/2014/main" id="{CBBC95F7-E92E-43F7-9B0D-1450D21A9933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9;p28">
              <a:extLst>
                <a:ext uri="{FF2B5EF4-FFF2-40B4-BE49-F238E27FC236}">
                  <a16:creationId xmlns:a16="http://schemas.microsoft.com/office/drawing/2014/main" id="{DA77C7F7-F6CC-4395-8FDA-DFAE9058C789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0;p28">
              <a:extLst>
                <a:ext uri="{FF2B5EF4-FFF2-40B4-BE49-F238E27FC236}">
                  <a16:creationId xmlns:a16="http://schemas.microsoft.com/office/drawing/2014/main" id="{5ACF51FD-BC28-419E-BDA9-74C41C333B6B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1;p28">
              <a:extLst>
                <a:ext uri="{FF2B5EF4-FFF2-40B4-BE49-F238E27FC236}">
                  <a16:creationId xmlns:a16="http://schemas.microsoft.com/office/drawing/2014/main" id="{56A52CEC-D590-4217-9AD2-4D6B2BAD2841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2;p28">
              <a:extLst>
                <a:ext uri="{FF2B5EF4-FFF2-40B4-BE49-F238E27FC236}">
                  <a16:creationId xmlns:a16="http://schemas.microsoft.com/office/drawing/2014/main" id="{58EBDDBA-102F-4533-A1F1-85BBAA68467F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3;p28">
              <a:extLst>
                <a:ext uri="{FF2B5EF4-FFF2-40B4-BE49-F238E27FC236}">
                  <a16:creationId xmlns:a16="http://schemas.microsoft.com/office/drawing/2014/main" id="{762239CB-05E4-4B7A-B886-2358DB855E85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4;p28">
              <a:extLst>
                <a:ext uri="{FF2B5EF4-FFF2-40B4-BE49-F238E27FC236}">
                  <a16:creationId xmlns:a16="http://schemas.microsoft.com/office/drawing/2014/main" id="{B8B8EC56-F1F2-422D-8B74-1B6E7CFBB7F9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5;p28">
              <a:extLst>
                <a:ext uri="{FF2B5EF4-FFF2-40B4-BE49-F238E27FC236}">
                  <a16:creationId xmlns:a16="http://schemas.microsoft.com/office/drawing/2014/main" id="{B92B4508-2819-47E3-84FA-10A0CAE2C23A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6;p28">
              <a:extLst>
                <a:ext uri="{FF2B5EF4-FFF2-40B4-BE49-F238E27FC236}">
                  <a16:creationId xmlns:a16="http://schemas.microsoft.com/office/drawing/2014/main" id="{ADE74539-D9E7-44CB-AAE5-3A44E673DCFC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7;p28">
              <a:extLst>
                <a:ext uri="{FF2B5EF4-FFF2-40B4-BE49-F238E27FC236}">
                  <a16:creationId xmlns:a16="http://schemas.microsoft.com/office/drawing/2014/main" id="{6BE57C8F-EC01-4D05-AFB5-318A03175C4E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473CC34-A569-4439-A098-948CAC638E1B}"/>
              </a:ext>
            </a:extLst>
          </p:cNvPr>
          <p:cNvSpPr txBox="1"/>
          <p:nvPr/>
        </p:nvSpPr>
        <p:spPr>
          <a:xfrm>
            <a:off x="3927575" y="2507182"/>
            <a:ext cx="42450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Cosa le rende </a:t>
            </a:r>
            <a:r>
              <a:rPr lang="it-IT" sz="1200" dirty="0" err="1">
                <a:solidFill>
                  <a:schemeClr val="bg1"/>
                </a:solidFill>
                <a:latin typeface="Maven Pro" panose="020B0604020202020204" charset="0"/>
              </a:rPr>
              <a:t>cosi’</a:t>
            </a:r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it-IT" sz="1200" dirty="0">
                <a:solidFill>
                  <a:srgbClr val="E898AC"/>
                </a:solidFill>
                <a:latin typeface="Maven Pro" panose="020B0604020202020204" charset="0"/>
              </a:rPr>
              <a:t>utili</a:t>
            </a:r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? (nel nostro progetto)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Le CNN producono risultati di riconoscimento di </a:t>
            </a:r>
            <a:r>
              <a:rPr lang="it-IT" sz="1200" dirty="0">
                <a:solidFill>
                  <a:srgbClr val="E898AC"/>
                </a:solidFill>
                <a:latin typeface="Maven Pro" panose="020B0604020202020204" charset="0"/>
              </a:rPr>
              <a:t>alta precisione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Le CNN possono essere </a:t>
            </a:r>
            <a:r>
              <a:rPr lang="it-IT" sz="1200" dirty="0">
                <a:solidFill>
                  <a:srgbClr val="E898AC"/>
                </a:solidFill>
                <a:latin typeface="Maven Pro" panose="020B0604020202020204" charset="0"/>
              </a:rPr>
              <a:t>addestrate nuovamente </a:t>
            </a:r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per </a:t>
            </a:r>
            <a:r>
              <a:rPr lang="it-IT" sz="1200" dirty="0">
                <a:solidFill>
                  <a:srgbClr val="E898AC"/>
                </a:solidFill>
                <a:latin typeface="Maven Pro" panose="020B0604020202020204" charset="0"/>
              </a:rPr>
              <a:t>nuove </a:t>
            </a:r>
            <a:r>
              <a:rPr lang="it-IT" sz="1200" dirty="0" err="1">
                <a:solidFill>
                  <a:srgbClr val="E898AC"/>
                </a:solidFill>
                <a:latin typeface="Maven Pro" panose="020B0604020202020204" charset="0"/>
              </a:rPr>
              <a:t>attivita’</a:t>
            </a:r>
            <a:r>
              <a:rPr lang="it-IT" sz="1200" dirty="0">
                <a:solidFill>
                  <a:schemeClr val="bg1"/>
                </a:solidFill>
                <a:latin typeface="Maven Pro" panose="020B0604020202020204" charset="0"/>
              </a:rPr>
              <a:t> di riconoscimento, consentendo agli utenti di basarsi sulle reti preesistenti.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975434" y="1903377"/>
            <a:ext cx="92584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121609" y="2336607"/>
            <a:ext cx="2849975" cy="1428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Essendo l’obiettivo ultimo il voler sperimentare questa tecnologia su </a:t>
            </a:r>
            <a:r>
              <a:rPr lang="en" dirty="0">
                <a:solidFill>
                  <a:srgbClr val="E898AC"/>
                </a:solidFill>
              </a:rPr>
              <a:t>Real Time </a:t>
            </a:r>
            <a:r>
              <a:rPr lang="en" dirty="0"/>
              <a:t>Capture, I3D si mostra </a:t>
            </a:r>
            <a:r>
              <a:rPr lang="en" dirty="0">
                <a:solidFill>
                  <a:srgbClr val="E898AC"/>
                </a:solidFill>
              </a:rPr>
              <a:t>flessibile</a:t>
            </a:r>
            <a:r>
              <a:rPr lang="en" dirty="0"/>
              <a:t> anche in questo utilizzo e </a:t>
            </a:r>
            <a:r>
              <a:rPr lang="en" dirty="0">
                <a:solidFill>
                  <a:srgbClr val="E898AC"/>
                </a:solidFill>
              </a:rPr>
              <a:t>implementazione</a:t>
            </a:r>
            <a:r>
              <a:rPr lang="en" dirty="0"/>
              <a:t>.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340231" y="2607666"/>
            <a:ext cx="2251799" cy="491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RICONOSCIMENTO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383593" y="2336607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PRE-ADDESTRAMENTO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371385" y="2819797"/>
            <a:ext cx="1860849" cy="1615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modello di </a:t>
            </a:r>
            <a:r>
              <a:rPr lang="en" dirty="0">
                <a:solidFill>
                  <a:srgbClr val="00CFCC"/>
                </a:solidFill>
              </a:rPr>
              <a:t>default</a:t>
            </a:r>
            <a:r>
              <a:rPr lang="en" dirty="0"/>
              <a:t> I3D, addestrandolo con le </a:t>
            </a:r>
            <a:r>
              <a:rPr lang="en" dirty="0">
                <a:solidFill>
                  <a:srgbClr val="00CFCC"/>
                </a:solidFill>
              </a:rPr>
              <a:t>Kinetics Labels</a:t>
            </a:r>
            <a:r>
              <a:rPr lang="en" dirty="0"/>
              <a:t>, ottiene una precisione del </a:t>
            </a:r>
            <a:r>
              <a:rPr lang="en" dirty="0">
                <a:solidFill>
                  <a:srgbClr val="00CFCC"/>
                </a:solidFill>
              </a:rPr>
              <a:t>96%</a:t>
            </a:r>
            <a:r>
              <a:rPr lang="en" dirty="0"/>
              <a:t> di riconoscimento nel </a:t>
            </a:r>
            <a:r>
              <a:rPr lang="en" dirty="0">
                <a:solidFill>
                  <a:srgbClr val="00CFCC"/>
                </a:solidFill>
              </a:rPr>
              <a:t>UFC101 dataset</a:t>
            </a:r>
            <a:r>
              <a:rPr lang="en" dirty="0">
                <a:solidFill>
                  <a:schemeClr val="bg1"/>
                </a:solidFill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78893" y="195330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2587602" y="3015741"/>
            <a:ext cx="3650752" cy="2290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Inflated</a:t>
            </a:r>
            <a:r>
              <a:rPr lang="en" dirty="0"/>
              <a:t> ConvNet </a:t>
            </a:r>
            <a:r>
              <a:rPr lang="en" dirty="0">
                <a:solidFill>
                  <a:srgbClr val="FF9973"/>
                </a:solidFill>
              </a:rPr>
              <a:t>3D</a:t>
            </a:r>
            <a:r>
              <a:rPr lang="en" dirty="0"/>
              <a:t> basata su una 2D: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filtri e pool di kernel di classificazione delle immagini </a:t>
            </a:r>
            <a:r>
              <a:rPr lang="it-IT" dirty="0">
                <a:solidFill>
                  <a:srgbClr val="FF9973"/>
                </a:solidFill>
              </a:rPr>
              <a:t>molto profonde</a:t>
            </a:r>
            <a:r>
              <a:rPr lang="it-IT" dirty="0"/>
              <a:t>, vengono </a:t>
            </a:r>
            <a:r>
              <a:rPr lang="it-IT" dirty="0">
                <a:solidFill>
                  <a:srgbClr val="FF9973"/>
                </a:solidFill>
              </a:rPr>
              <a:t>espansi</a:t>
            </a:r>
            <a:r>
              <a:rPr lang="it-IT" dirty="0"/>
              <a:t> in 3D, rendendo possibile avere estrattori di </a:t>
            </a:r>
            <a:r>
              <a:rPr lang="it-IT" dirty="0">
                <a:solidFill>
                  <a:srgbClr val="FF9973"/>
                </a:solidFill>
              </a:rPr>
              <a:t>funzionalità</a:t>
            </a:r>
            <a:r>
              <a:rPr lang="it-IT" dirty="0"/>
              <a:t> </a:t>
            </a:r>
            <a:r>
              <a:rPr lang="it-IT" dirty="0">
                <a:solidFill>
                  <a:srgbClr val="FF9973"/>
                </a:solidFill>
              </a:rPr>
              <a:t>spazio-temporali </a:t>
            </a:r>
            <a:r>
              <a:rPr lang="it-IT" dirty="0"/>
              <a:t>senza interruzioni da un video, sfruttando al contempo l'architettura </a:t>
            </a:r>
            <a:r>
              <a:rPr lang="it-IT" dirty="0" err="1">
                <a:solidFill>
                  <a:srgbClr val="FF9973"/>
                </a:solidFill>
              </a:rPr>
              <a:t>ImageNet</a:t>
            </a:r>
            <a:r>
              <a:rPr lang="it-IT" dirty="0"/>
              <a:t> persino i suoi parametri.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896704" y="211060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PERCH</a:t>
            </a:r>
            <a:r>
              <a:rPr lang="en-GB" sz="3200" dirty="0"/>
              <a:t>É </a:t>
            </a:r>
            <a:r>
              <a:rPr lang="en-GB" sz="3200" dirty="0">
                <a:solidFill>
                  <a:srgbClr val="00CFCC"/>
                </a:solidFill>
              </a:rPr>
              <a:t>I3D</a:t>
            </a:r>
            <a:r>
              <a:rPr lang="en-GB" sz="3200" dirty="0">
                <a:solidFill>
                  <a:srgbClr val="E898AC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E NON </a:t>
            </a:r>
            <a:r>
              <a:rPr lang="en-GB" sz="3200" dirty="0">
                <a:solidFill>
                  <a:srgbClr val="FF9973"/>
                </a:solidFill>
              </a:rPr>
              <a:t>ALTRO</a:t>
            </a:r>
            <a:r>
              <a:rPr lang="en-GB" sz="3200" dirty="0">
                <a:solidFill>
                  <a:schemeClr val="bg1"/>
                </a:solidFill>
              </a:rPr>
              <a:t>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7060775" y="148323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78893" y="1010305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827225" y="1242342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005193" y="692219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 rot="10800000" flipV="1">
            <a:off x="1278893" y="1422354"/>
            <a:ext cx="12700" cy="819851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 rot="10800000" flipH="1" flipV="1">
            <a:off x="3827224" y="1654391"/>
            <a:ext cx="69479" cy="745115"/>
          </a:xfrm>
          <a:prstGeom prst="bentConnector3">
            <a:avLst>
              <a:gd name="adj1" fmla="val -3290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 rot="10800000" flipH="1" flipV="1">
            <a:off x="6005193" y="1104268"/>
            <a:ext cx="1055582" cy="667861"/>
          </a:xfrm>
          <a:prstGeom prst="bentConnector3">
            <a:avLst>
              <a:gd name="adj1" fmla="val -2165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905539" y="17843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8322661" y="2006520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98485" y="1133448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6128638" y="81675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4BC7792-1683-48A5-BC80-AD7DE042A425}"/>
              </a:ext>
            </a:extLst>
          </p:cNvPr>
          <p:cNvSpPr txBox="1"/>
          <p:nvPr/>
        </p:nvSpPr>
        <p:spPr>
          <a:xfrm>
            <a:off x="6555479" y="3904605"/>
            <a:ext cx="19908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00" dirty="0">
                <a:solidFill>
                  <a:schemeClr val="bg1"/>
                </a:solidFill>
                <a:latin typeface="Maven Pro" panose="020B0604020202020204" charset="0"/>
              </a:rPr>
              <a:t>Alternativa: </a:t>
            </a:r>
          </a:p>
          <a:p>
            <a:r>
              <a:rPr lang="en" sz="1000" dirty="0">
                <a:solidFill>
                  <a:srgbClr val="E898AC"/>
                </a:solidFill>
                <a:latin typeface="Maven Pro" panose="020B0604020202020204" charset="0"/>
              </a:rPr>
              <a:t>MoViNet</a:t>
            </a:r>
            <a:r>
              <a:rPr lang="en" sz="1000" dirty="0">
                <a:solidFill>
                  <a:schemeClr val="bg1"/>
                </a:solidFill>
                <a:latin typeface="Maven Pro" panose="020B0604020202020204" charset="0"/>
              </a:rPr>
              <a:t> (Mobile Video Network): trainato sempre su Kinetics ma utilizzato per il modello di supporto </a:t>
            </a:r>
            <a:r>
              <a:rPr lang="en" sz="1000" dirty="0">
                <a:solidFill>
                  <a:srgbClr val="E898AC"/>
                </a:solidFill>
                <a:latin typeface="Maven Pro" panose="020B0604020202020204" charset="0"/>
              </a:rPr>
              <a:t>frame by frame</a:t>
            </a:r>
            <a:r>
              <a:rPr lang="en" sz="1000" dirty="0">
                <a:solidFill>
                  <a:schemeClr val="bg1"/>
                </a:solidFill>
                <a:latin typeface="Maven Pro" panose="020B0604020202020204" charset="0"/>
              </a:rPr>
              <a:t> per video completi</a:t>
            </a:r>
            <a:endParaRPr lang="it-IT" sz="10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grpSp>
        <p:nvGrpSpPr>
          <p:cNvPr id="67" name="Google Shape;497;p27">
            <a:extLst>
              <a:ext uri="{FF2B5EF4-FFF2-40B4-BE49-F238E27FC236}">
                <a16:creationId xmlns:a16="http://schemas.microsoft.com/office/drawing/2014/main" id="{46E14349-4399-4324-BED8-11C6C33B0C5A}"/>
              </a:ext>
            </a:extLst>
          </p:cNvPr>
          <p:cNvGrpSpPr/>
          <p:nvPr/>
        </p:nvGrpSpPr>
        <p:grpSpPr>
          <a:xfrm>
            <a:off x="3942065" y="1359686"/>
            <a:ext cx="583817" cy="580314"/>
            <a:chOff x="3541011" y="3367320"/>
            <a:chExt cx="348257" cy="346188"/>
          </a:xfrm>
        </p:grpSpPr>
        <p:sp>
          <p:nvSpPr>
            <p:cNvPr id="68" name="Google Shape;498;p27">
              <a:extLst>
                <a:ext uri="{FF2B5EF4-FFF2-40B4-BE49-F238E27FC236}">
                  <a16:creationId xmlns:a16="http://schemas.microsoft.com/office/drawing/2014/main" id="{11761BEB-9F22-42DC-B82B-1608FB232C7B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499;p27">
              <a:extLst>
                <a:ext uri="{FF2B5EF4-FFF2-40B4-BE49-F238E27FC236}">
                  <a16:creationId xmlns:a16="http://schemas.microsoft.com/office/drawing/2014/main" id="{034792F5-659F-441A-9570-4AFF3D3759CC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00;p27">
              <a:extLst>
                <a:ext uri="{FF2B5EF4-FFF2-40B4-BE49-F238E27FC236}">
                  <a16:creationId xmlns:a16="http://schemas.microsoft.com/office/drawing/2014/main" id="{421D3757-2D1E-4AB0-BBED-2708A3DF3D21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01;p27">
              <a:extLst>
                <a:ext uri="{FF2B5EF4-FFF2-40B4-BE49-F238E27FC236}">
                  <a16:creationId xmlns:a16="http://schemas.microsoft.com/office/drawing/2014/main" id="{00323163-AC12-4833-91B8-B01A256174E4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508;p28">
            <a:extLst>
              <a:ext uri="{FF2B5EF4-FFF2-40B4-BE49-F238E27FC236}">
                <a16:creationId xmlns:a16="http://schemas.microsoft.com/office/drawing/2014/main" id="{BF72AB78-E16B-4241-AC1E-13FC2DD24F6A}"/>
              </a:ext>
            </a:extLst>
          </p:cNvPr>
          <p:cNvGrpSpPr/>
          <p:nvPr/>
        </p:nvGrpSpPr>
        <p:grpSpPr>
          <a:xfrm flipH="1">
            <a:off x="6476744" y="3869503"/>
            <a:ext cx="2387786" cy="1131822"/>
            <a:chOff x="2501950" y="1507050"/>
            <a:chExt cx="2392350" cy="2696525"/>
          </a:xfrm>
        </p:grpSpPr>
        <p:sp>
          <p:nvSpPr>
            <p:cNvPr id="83" name="Google Shape;509;p28">
              <a:extLst>
                <a:ext uri="{FF2B5EF4-FFF2-40B4-BE49-F238E27FC236}">
                  <a16:creationId xmlns:a16="http://schemas.microsoft.com/office/drawing/2014/main" id="{6F06AE22-731C-4C29-AEE9-74DF0206A34E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10;p28">
              <a:extLst>
                <a:ext uri="{FF2B5EF4-FFF2-40B4-BE49-F238E27FC236}">
                  <a16:creationId xmlns:a16="http://schemas.microsoft.com/office/drawing/2014/main" id="{B34E819F-E29A-44FF-97B4-AA53B3ACD58A}"/>
                </a:ext>
              </a:extLst>
            </p:cNvPr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11;p28">
              <a:extLst>
                <a:ext uri="{FF2B5EF4-FFF2-40B4-BE49-F238E27FC236}">
                  <a16:creationId xmlns:a16="http://schemas.microsoft.com/office/drawing/2014/main" id="{444CF002-1385-45E5-82F1-77A5F3509D9E}"/>
                </a:ext>
              </a:extLst>
            </p:cNvPr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12;p28">
              <a:extLst>
                <a:ext uri="{FF2B5EF4-FFF2-40B4-BE49-F238E27FC236}">
                  <a16:creationId xmlns:a16="http://schemas.microsoft.com/office/drawing/2014/main" id="{545A47A6-E83D-48DF-94F5-C76B90DEE457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3;p28">
              <a:extLst>
                <a:ext uri="{FF2B5EF4-FFF2-40B4-BE49-F238E27FC236}">
                  <a16:creationId xmlns:a16="http://schemas.microsoft.com/office/drawing/2014/main" id="{790C83E9-0602-40AB-BCC1-A8AEE16B1A7F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14;p28">
              <a:extLst>
                <a:ext uri="{FF2B5EF4-FFF2-40B4-BE49-F238E27FC236}">
                  <a16:creationId xmlns:a16="http://schemas.microsoft.com/office/drawing/2014/main" id="{51748863-C626-4F65-80D9-396DC90586DD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15;p28">
              <a:extLst>
                <a:ext uri="{FF2B5EF4-FFF2-40B4-BE49-F238E27FC236}">
                  <a16:creationId xmlns:a16="http://schemas.microsoft.com/office/drawing/2014/main" id="{9C11DA75-7A58-4531-95B1-55692CC52188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16;p28">
              <a:extLst>
                <a:ext uri="{FF2B5EF4-FFF2-40B4-BE49-F238E27FC236}">
                  <a16:creationId xmlns:a16="http://schemas.microsoft.com/office/drawing/2014/main" id="{6DD4F4E6-E062-4367-AF13-F180C2B3E738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17;p28">
              <a:extLst>
                <a:ext uri="{FF2B5EF4-FFF2-40B4-BE49-F238E27FC236}">
                  <a16:creationId xmlns:a16="http://schemas.microsoft.com/office/drawing/2014/main" id="{4325B381-9553-4FF0-ADCA-0B7ECFD8356D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18;p28">
              <a:extLst>
                <a:ext uri="{FF2B5EF4-FFF2-40B4-BE49-F238E27FC236}">
                  <a16:creationId xmlns:a16="http://schemas.microsoft.com/office/drawing/2014/main" id="{DA05034E-B735-458C-BEA5-278E0BBC60E3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19;p28">
              <a:extLst>
                <a:ext uri="{FF2B5EF4-FFF2-40B4-BE49-F238E27FC236}">
                  <a16:creationId xmlns:a16="http://schemas.microsoft.com/office/drawing/2014/main" id="{706A3A2C-A5D3-4CB4-BB2A-C671119689AB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20;p28">
              <a:extLst>
                <a:ext uri="{FF2B5EF4-FFF2-40B4-BE49-F238E27FC236}">
                  <a16:creationId xmlns:a16="http://schemas.microsoft.com/office/drawing/2014/main" id="{BC9051AE-FD0F-4D0E-9E2E-AFE10EAD221D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21;p28">
              <a:extLst>
                <a:ext uri="{FF2B5EF4-FFF2-40B4-BE49-F238E27FC236}">
                  <a16:creationId xmlns:a16="http://schemas.microsoft.com/office/drawing/2014/main" id="{D7D6C7B8-866C-493A-8E26-7FEC4F36B873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22;p28">
              <a:extLst>
                <a:ext uri="{FF2B5EF4-FFF2-40B4-BE49-F238E27FC236}">
                  <a16:creationId xmlns:a16="http://schemas.microsoft.com/office/drawing/2014/main" id="{F8E5502C-E0D4-4FAF-8F31-88D9CE341959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23;p28">
              <a:extLst>
                <a:ext uri="{FF2B5EF4-FFF2-40B4-BE49-F238E27FC236}">
                  <a16:creationId xmlns:a16="http://schemas.microsoft.com/office/drawing/2014/main" id="{63B94519-A092-4775-9A32-1C95E88D1CDB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24;p28">
              <a:extLst>
                <a:ext uri="{FF2B5EF4-FFF2-40B4-BE49-F238E27FC236}">
                  <a16:creationId xmlns:a16="http://schemas.microsoft.com/office/drawing/2014/main" id="{AC68B27B-4242-461B-BE30-5162A737C83C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25;p28">
              <a:extLst>
                <a:ext uri="{FF2B5EF4-FFF2-40B4-BE49-F238E27FC236}">
                  <a16:creationId xmlns:a16="http://schemas.microsoft.com/office/drawing/2014/main" id="{B9FF52DF-EA3F-469B-B5C5-571E3A97F8F3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26;p28">
              <a:extLst>
                <a:ext uri="{FF2B5EF4-FFF2-40B4-BE49-F238E27FC236}">
                  <a16:creationId xmlns:a16="http://schemas.microsoft.com/office/drawing/2014/main" id="{50864855-74DA-4543-808E-11B25BE736FA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27;p28">
              <a:extLst>
                <a:ext uri="{FF2B5EF4-FFF2-40B4-BE49-F238E27FC236}">
                  <a16:creationId xmlns:a16="http://schemas.microsoft.com/office/drawing/2014/main" id="{CD3370AB-DA4F-4A2F-8EAB-5B41CD1F0037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86240" y="43344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STEP IMPLEMENTATIVI</a:t>
            </a:r>
            <a:endParaRPr sz="3600" dirty="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5359736" y="1255522"/>
            <a:ext cx="212690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SETTING</a:t>
            </a:r>
            <a:endParaRPr dirty="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983356" y="2773939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LABELING</a:t>
            </a:r>
            <a:endParaRPr dirty="0"/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5649413" y="3324639"/>
            <a:ext cx="3159540" cy="1335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dirty="0"/>
              <a:t>Effettuare la predizione delle probabilita’ di riconoscimento dell’azione sul video</a:t>
            </a:r>
            <a:endParaRPr dirty="0"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598085" y="127962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IMPORTING</a:t>
            </a:r>
            <a:endParaRPr dirty="0"/>
          </a:p>
        </p:txBody>
      </p:sp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>
            <a:off x="538753" y="1723918"/>
            <a:ext cx="2636092" cy="1087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Importare tutti </a:t>
            </a:r>
            <a:r>
              <a:rPr lang="it-IT" dirty="0"/>
              <a:t>i moduli/librerie di cui abbiamo bisogno nei prossimi step</a:t>
            </a:r>
            <a:endParaRPr dirty="0"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3"/>
          </p:nvPr>
        </p:nvSpPr>
        <p:spPr>
          <a:xfrm>
            <a:off x="5935812" y="1719882"/>
            <a:ext cx="2599966" cy="1233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dirty="0"/>
              <a:t>Prendere lista video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dirty="0"/>
              <a:t>Fetching del video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dirty="0"/>
              <a:t>Cropping del video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dirty="0"/>
              <a:t>Loading del video</a:t>
            </a:r>
            <a:endParaRPr dirty="0"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858081" y="3212678"/>
            <a:ext cx="2636092" cy="1011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dirty="0"/>
              <a:t>Caricare le etichette dal Kinetics Dataset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dirty="0"/>
              <a:t>Settare le categorie ai video del UCF101 Dataset</a:t>
            </a:r>
            <a:endParaRPr dirty="0"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5656650" y="276444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</a:t>
            </a:r>
            <a:endParaRPr dirty="0"/>
          </a:p>
        </p:txBody>
      </p:sp>
      <p:sp>
        <p:nvSpPr>
          <p:cNvPr id="609" name="Google Shape;609;p30"/>
          <p:cNvSpPr/>
          <p:nvPr/>
        </p:nvSpPr>
        <p:spPr>
          <a:xfrm>
            <a:off x="3180978" y="1554608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5188437" y="1556623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3904878" y="1916558"/>
            <a:ext cx="1283559" cy="201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310655" y="1842643"/>
            <a:ext cx="801852" cy="16776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5306068" y="1719882"/>
            <a:ext cx="488638" cy="438246"/>
            <a:chOff x="5778676" y="3826972"/>
            <a:chExt cx="349052" cy="313055"/>
          </a:xfrm>
        </p:grpSpPr>
        <p:sp>
          <p:nvSpPr>
            <p:cNvPr id="631" name="Google Shape;631;p3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0"/>
          <p:cNvGrpSpPr/>
          <p:nvPr/>
        </p:nvGrpSpPr>
        <p:grpSpPr>
          <a:xfrm>
            <a:off x="3273237" y="1678449"/>
            <a:ext cx="483826" cy="491133"/>
            <a:chOff x="4874902" y="3808799"/>
            <a:chExt cx="345615" cy="350835"/>
          </a:xfrm>
        </p:grpSpPr>
        <p:sp>
          <p:nvSpPr>
            <p:cNvPr id="637" name="Google Shape;637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91DFC0EB-C240-49EF-A378-94EC5CB97D96}"/>
              </a:ext>
            </a:extLst>
          </p:cNvPr>
          <p:cNvSpPr txBox="1"/>
          <p:nvPr/>
        </p:nvSpPr>
        <p:spPr>
          <a:xfrm>
            <a:off x="700910" y="861122"/>
            <a:ext cx="4643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A</a:t>
            </a:r>
            <a:r>
              <a:rPr lang="it-IT" dirty="0" err="1">
                <a:solidFill>
                  <a:schemeClr val="bg1"/>
                </a:solidFill>
              </a:rPr>
              <a:t>mbiente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PyCharm</a:t>
            </a:r>
            <a:r>
              <a:rPr lang="it-IT" dirty="0">
                <a:solidFill>
                  <a:schemeClr val="bg1"/>
                </a:solidFill>
              </a:rPr>
              <a:t> (Python)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1330</Words>
  <Application>Microsoft Office PowerPoint</Application>
  <PresentationFormat>Presentazione su schermo (16:9)</PresentationFormat>
  <Paragraphs>197</Paragraphs>
  <Slides>30</Slides>
  <Notes>30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41" baseType="lpstr">
      <vt:lpstr>Maven Pro</vt:lpstr>
      <vt:lpstr>Fira Sans Extra Condensed Medium</vt:lpstr>
      <vt:lpstr>Share Tech</vt:lpstr>
      <vt:lpstr>Advent Pro SemiBold</vt:lpstr>
      <vt:lpstr>Maven Pro SemiBold</vt:lpstr>
      <vt:lpstr>Wingdings</vt:lpstr>
      <vt:lpstr>Livvic Light</vt:lpstr>
      <vt:lpstr>Arial</vt:lpstr>
      <vt:lpstr>Fira Sans Condensed Medium</vt:lpstr>
      <vt:lpstr>Nunito Light</vt:lpstr>
      <vt:lpstr>Data Science Consulting by Slidesgo</vt:lpstr>
      <vt:lpstr>ACTION  RECOGNITION</vt:lpstr>
      <vt:lpstr>OBIETTIVI</vt:lpstr>
      <vt:lpstr>CONCETTI BASE DIETRO AL PROGETTO</vt:lpstr>
      <vt:lpstr>COS’É L’ACTION RECOGNITION?</vt:lpstr>
      <vt:lpstr>COS’É L’UCF101 DATASET?</vt:lpstr>
      <vt:lpstr>PERCHÉ UCF101 E NON ALTRO?</vt:lpstr>
      <vt:lpstr>COS’É UNA RETE NEURALE CONVOLUZIONALE ?</vt:lpstr>
      <vt:lpstr>TARGET</vt:lpstr>
      <vt:lpstr>STEP IMPLEMENTATIVI</vt:lpstr>
      <vt:lpstr>IMPORTING</vt:lpstr>
      <vt:lpstr>LIBRERIE / MODULI</vt:lpstr>
      <vt:lpstr>SETTING</vt:lpstr>
      <vt:lpstr>Presentazione standard di PowerPoint</vt:lpstr>
      <vt:lpstr>Presentazione standard di PowerPoint</vt:lpstr>
      <vt:lpstr>LABELING</vt:lpstr>
      <vt:lpstr>Presentazione standard di PowerPoint</vt:lpstr>
      <vt:lpstr>PREDICTING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ANALYTICS #1</vt:lpstr>
      <vt:lpstr>ANALYTICS #1</vt:lpstr>
      <vt:lpstr>Esperimenti Real-Time</vt:lpstr>
      <vt:lpstr>Presentazione standard di PowerPoint</vt:lpstr>
      <vt:lpstr>ANALYTICS #2</vt:lpstr>
      <vt:lpstr>Sviluppi Futuri</vt:lpstr>
      <vt:lpstr>Sviluppi Futuri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ACTION  RECOGNITION</dc:title>
  <cp:lastModifiedBy>Mario Franco</cp:lastModifiedBy>
  <cp:revision>21</cp:revision>
  <dcterms:modified xsi:type="dcterms:W3CDTF">2022-11-14T18:13:24Z</dcterms:modified>
</cp:coreProperties>
</file>